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37.svg" ContentType="image/svg+xml"/>
  <Override PartName="/ppt/media/image39.svg" ContentType="image/svg+xml"/>
  <Override PartName="/ppt/media/image41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7.svg" ContentType="image/svg+xml"/>
  <Override PartName="/ppt/media/image73.svg" ContentType="image/svg+xml"/>
  <Override PartName="/ppt/media/image9.svg" ContentType="image/svg+xml"/>
  <Override PartName="/ppt/media/image96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1288" r:id="rId3"/>
    <p:sldId id="1321" r:id="rId5"/>
    <p:sldId id="1562" r:id="rId6"/>
    <p:sldId id="1552" r:id="rId7"/>
    <p:sldId id="1553" r:id="rId8"/>
    <p:sldId id="1548" r:id="rId9"/>
    <p:sldId id="1550" r:id="rId10"/>
    <p:sldId id="1565" r:id="rId11"/>
    <p:sldId id="1554" r:id="rId12"/>
    <p:sldId id="1557" r:id="rId13"/>
    <p:sldId id="1547" r:id="rId14"/>
    <p:sldId id="1564" r:id="rId15"/>
    <p:sldId id="1379" r:id="rId16"/>
    <p:sldId id="1338" r:id="rId17"/>
  </p:sldIdLst>
  <p:sldSz cx="12192000" cy="6858000"/>
  <p:notesSz cx="6858000" cy="9144000"/>
  <p:embeddedFontLst>
    <p:embeddedFont>
      <p:font typeface="Roboto" charset="0"/>
      <p:regular r:id="rId22"/>
      <p:bold r:id="rId23"/>
      <p:italic r:id="rId24"/>
      <p:boldItalic r:id="rId25"/>
    </p:embeddedFont>
    <p:embeddedFont>
      <p:font typeface="Roboto"/>
      <p:regular r:id="rId26"/>
      <p:bold r:id="rId27"/>
      <p:italic r:id="rId28"/>
      <p:boldItalic r:id="rId29"/>
    </p:embeddedFont>
    <p:embeddedFont>
      <p:font typeface="等线" panose="02010600030101010101" charset="-122"/>
      <p:regular r:id="rId30"/>
    </p:embeddedFont>
    <p:embeddedFont>
      <p:font typeface="等线 Light" panose="02010600030101010101" charset="-122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bbie" initials="" lastIdx="1" clrIdx="0"/>
  <p:cmAuthor id="43" name="zjj" initials="z" lastIdx="15" clrIdx="42"/>
  <p:cmAuthor id="1" name="Faye" initials="F" lastIdx="21" clrIdx="0"/>
  <p:cmAuthor id="919753489" name="漫游日记." initials="漫" lastIdx="5" clrIdx="31"/>
  <p:cmAuthor id="2" name="Amber" initials="A" lastIdx="3" clrIdx="1"/>
  <p:cmAuthor id="384969370" name="萝卜糕" initials="萝" lastIdx="34" clrIdx="33"/>
  <p:cmAuthor id="1164334738" name="WPS_1611051603" initials="W" lastIdx="1" clrIdx="23"/>
  <p:cmAuthor id="413918518" name="Maxine" initials="M" lastIdx="11" clrIdx="47"/>
  <p:cmAuthor id="3" name="Vivian" initials="V" lastIdx="26" clrIdx="2"/>
  <p:cmAuthor id="4" name="Angel" initials="A" lastIdx="16" clrIdx="3"/>
  <p:cmAuthor id="5" name="support" initials="s" lastIdx="2" clrIdx="4"/>
  <p:cmAuthor id="256885273" name="美小彩" initials="美" lastIdx="1" clrIdx="28"/>
  <p:cmAuthor id="6" name="Nina" initials="N" lastIdx="11" clrIdx="5"/>
  <p:cmAuthor id="7" name="Amy" initials="A" lastIdx="5" clrIdx="6"/>
  <p:cmAuthor id="8" name="Agnes" initials="A" lastIdx="13" clrIdx="7"/>
  <p:cmAuthor id="9" name="Iris" initials="I" lastIdx="2" clrIdx="8"/>
  <p:cmAuthor id="10" name="Sarah" initials="S" lastIdx="239" clrIdx="9"/>
  <p:cmAuthor id="11" name="Alison" initials="A" lastIdx="37" clrIdx="10"/>
  <p:cmAuthor id="12" name="Wangxl" initials="W" lastIdx="2" clrIdx="11"/>
  <p:cmAuthor id="1481289511" name="脉视" initials="脉" lastIdx="1" clrIdx="33"/>
  <p:cmAuthor id="750443452" name="April" initials="A" lastIdx="5" clrIdx="34"/>
  <p:cmAuthor id="1481289512" name="Pearl Xie" initials="PX" lastIdx="6" clrIdx="35"/>
  <p:cmAuthor id="13" name="Vita" initials="V" lastIdx="37" clrIdx="12"/>
  <p:cmAuthor id="14" name="Yanxw" initials="Y" lastIdx="6" clrIdx="13"/>
  <p:cmAuthor id="1481289513" name="Alex Lin" initials="AL" lastIdx="1" clrIdx="36"/>
  <p:cmAuthor id="15" name="Grace" initials="G" lastIdx="31" clrIdx="14"/>
  <p:cmAuthor id="16" name="Support" initials="S" lastIdx="5" clrIdx="15"/>
  <p:cmAuthor id="17" name="Lix" initials="L" lastIdx="95" clrIdx="16"/>
  <p:cmAuthor id="18" name="西西" initials="西" lastIdx="6" clrIdx="17"/>
  <p:cmAuthor id="19" name="11176" initials="1" lastIdx="21" clrIdx="18"/>
  <p:cmAuthor id="20" name="rainfie" initials="r" lastIdx="10" clrIdx="19"/>
  <p:cmAuthor id="21" name="Leo" initials="L" lastIdx="4" clrIdx="20"/>
  <p:cmAuthor id="22" name="Milesight" initials="M" lastIdx="1" clrIdx="21"/>
  <p:cmAuthor id="23" name="Chris" initials="C" lastIdx="41" clrIdx="22"/>
  <p:cmAuthor id="24" name="Annie" initials="A" lastIdx="34" clrIdx="23"/>
  <p:cmAuthor id="25" name="July" initials="J" lastIdx="63" clrIdx="24"/>
  <p:cmAuthor id="26" name="Wangzw" initials="W" lastIdx="1" clrIdx="25"/>
  <p:cmAuthor id="28" name="Jessica" initials="J" lastIdx="1" clrIdx="27"/>
  <p:cmAuthor id="29" name="Denggh" initials="D" lastIdx="1" clrIdx="28"/>
  <p:cmAuthor id="31" name="Vila" initials="V" lastIdx="81" clrIdx="30"/>
  <p:cmAuthor id="75" name="作者" initials="A" lastIdx="0" clrIdx="24"/>
  <p:cmAuthor id="32" name="Pearl" initials="P" lastIdx="57" clrIdx="31"/>
  <p:cmAuthor id="76" name="杨 斌" initials="杨" lastIdx="1" clrIdx="25"/>
  <p:cmAuthor id="77" name="5782" initials="5" lastIdx="6" clrIdx="26"/>
  <p:cmAuthor id="78" name="Gan Yingzhu" initials="GY" lastIdx="55" clrIdx="28"/>
  <p:cmAuthor id="36" name="admin" initials="a" lastIdx="1" clrIdx="35"/>
  <p:cmAuthor id="351321132" name="星纵产品营销组" initials="星" lastIdx="3" clrIdx="31"/>
  <p:cmAuthor id="242564457" name="Hwangyanny" initials="H" lastIdx="1" clrIdx="4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299F4"/>
    <a:srgbClr val="595959"/>
    <a:srgbClr val="404040"/>
    <a:srgbClr val="0D4893"/>
    <a:srgbClr val="265B9E"/>
    <a:srgbClr val="10458B"/>
    <a:srgbClr val="235FA5"/>
    <a:srgbClr val="30B588"/>
    <a:srgbClr val="2FB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435" autoAdjust="0"/>
  </p:normalViewPr>
  <p:slideViewPr>
    <p:cSldViewPr snapToGrid="0">
      <p:cViewPr varScale="1">
        <p:scale>
          <a:sx n="106" d="100"/>
          <a:sy n="106" d="100"/>
        </p:scale>
        <p:origin x="73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40.xml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" Target="slides/slide1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B2DB3-9B7E-4E85-85AB-AA4E09AE526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7F07E-CB6B-4338-8C52-2344B7E069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4" name="Google Shape;1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4960" y="82010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086850" y="56521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1117600" y="5283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1584960" y="63525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84B914-9BB2-4713-9EBF-61770F406B81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2B6538A-33AE-45EB-868C-14B9E34ED9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1299845" y="63912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ECA1DC-C24D-474F-8B59-B799F2EC0C0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8408CA-AFCE-4DEC-9725-1B6B1B7F71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9.xml"/><Relationship Id="rId13" Type="http://schemas.openxmlformats.org/officeDocument/2006/relationships/image" Target="../media/image5.png"/><Relationship Id="rId12" Type="http://schemas.openxmlformats.org/officeDocument/2006/relationships/tags" Target="../tags/tag8.xml"/><Relationship Id="rId11" Type="http://schemas.openxmlformats.org/officeDocument/2006/relationships/image" Target="../media/image4.png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image" Target="../media/image4.png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1" Type="http://schemas.openxmlformats.org/officeDocument/2006/relationships/slideLayout" Target="../slideLayouts/slideLayout2.xml"/><Relationship Id="rId40" Type="http://schemas.openxmlformats.org/officeDocument/2006/relationships/tags" Target="../tags/tag170.xml"/><Relationship Id="rId4" Type="http://schemas.openxmlformats.org/officeDocument/2006/relationships/tags" Target="../tags/tag142.xml"/><Relationship Id="rId39" Type="http://schemas.openxmlformats.org/officeDocument/2006/relationships/image" Target="../media/image5.png"/><Relationship Id="rId38" Type="http://schemas.openxmlformats.org/officeDocument/2006/relationships/tags" Target="../tags/tag169.xml"/><Relationship Id="rId37" Type="http://schemas.openxmlformats.org/officeDocument/2006/relationships/tags" Target="../tags/tag168.xml"/><Relationship Id="rId36" Type="http://schemas.openxmlformats.org/officeDocument/2006/relationships/tags" Target="../tags/tag167.xml"/><Relationship Id="rId35" Type="http://schemas.openxmlformats.org/officeDocument/2006/relationships/tags" Target="../tags/tag166.xml"/><Relationship Id="rId34" Type="http://schemas.openxmlformats.org/officeDocument/2006/relationships/tags" Target="../tags/tag165.xml"/><Relationship Id="rId33" Type="http://schemas.openxmlformats.org/officeDocument/2006/relationships/tags" Target="../tags/tag164.xml"/><Relationship Id="rId32" Type="http://schemas.openxmlformats.org/officeDocument/2006/relationships/image" Target="../media/image80.png"/><Relationship Id="rId31" Type="http://schemas.openxmlformats.org/officeDocument/2006/relationships/tags" Target="../tags/tag163.xml"/><Relationship Id="rId30" Type="http://schemas.openxmlformats.org/officeDocument/2006/relationships/tags" Target="../tags/tag162.xml"/><Relationship Id="rId3" Type="http://schemas.openxmlformats.org/officeDocument/2006/relationships/image" Target="../media/image1.jpeg"/><Relationship Id="rId29" Type="http://schemas.openxmlformats.org/officeDocument/2006/relationships/tags" Target="../tags/tag161.xml"/><Relationship Id="rId28" Type="http://schemas.openxmlformats.org/officeDocument/2006/relationships/image" Target="../media/image79.png"/><Relationship Id="rId27" Type="http://schemas.openxmlformats.org/officeDocument/2006/relationships/tags" Target="../tags/tag160.xml"/><Relationship Id="rId26" Type="http://schemas.openxmlformats.org/officeDocument/2006/relationships/tags" Target="../tags/tag159.xml"/><Relationship Id="rId25" Type="http://schemas.openxmlformats.org/officeDocument/2006/relationships/tags" Target="../tags/tag158.xml"/><Relationship Id="rId24" Type="http://schemas.openxmlformats.org/officeDocument/2006/relationships/image" Target="../media/image78.jpeg"/><Relationship Id="rId23" Type="http://schemas.openxmlformats.org/officeDocument/2006/relationships/tags" Target="../tags/tag157.xml"/><Relationship Id="rId22" Type="http://schemas.openxmlformats.org/officeDocument/2006/relationships/tags" Target="../tags/tag156.xml"/><Relationship Id="rId21" Type="http://schemas.openxmlformats.org/officeDocument/2006/relationships/tags" Target="../tags/tag155.xml"/><Relationship Id="rId20" Type="http://schemas.openxmlformats.org/officeDocument/2006/relationships/tags" Target="../tags/tag154.xml"/><Relationship Id="rId2" Type="http://schemas.openxmlformats.org/officeDocument/2006/relationships/tags" Target="../tags/tag141.xml"/><Relationship Id="rId19" Type="http://schemas.openxmlformats.org/officeDocument/2006/relationships/image" Target="../media/image77.jpeg"/><Relationship Id="rId18" Type="http://schemas.openxmlformats.org/officeDocument/2006/relationships/tags" Target="../tags/tag153.xml"/><Relationship Id="rId17" Type="http://schemas.openxmlformats.org/officeDocument/2006/relationships/tags" Target="../tags/tag152.xml"/><Relationship Id="rId16" Type="http://schemas.openxmlformats.org/officeDocument/2006/relationships/tags" Target="../tags/tag151.xml"/><Relationship Id="rId15" Type="http://schemas.openxmlformats.org/officeDocument/2006/relationships/image" Target="../media/image76.png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image" Target="../media/image75.jpeg"/><Relationship Id="rId1" Type="http://schemas.openxmlformats.org/officeDocument/2006/relationships/tags" Target="../tags/tag14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image" Target="../media/image81.png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image" Target="../media/image5.png"/><Relationship Id="rId4" Type="http://schemas.openxmlformats.org/officeDocument/2006/relationships/tags" Target="../tags/tag173.xml"/><Relationship Id="rId3" Type="http://schemas.openxmlformats.org/officeDocument/2006/relationships/image" Target="../media/image10.png"/><Relationship Id="rId2" Type="http://schemas.openxmlformats.org/officeDocument/2006/relationships/tags" Target="../tags/tag17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77.xml"/><Relationship Id="rId1" Type="http://schemas.openxmlformats.org/officeDocument/2006/relationships/tags" Target="../tags/tag17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image" Target="../media/image5.png"/><Relationship Id="rId7" Type="http://schemas.openxmlformats.org/officeDocument/2006/relationships/tags" Target="../tags/tag182.xml"/><Relationship Id="rId6" Type="http://schemas.openxmlformats.org/officeDocument/2006/relationships/image" Target="../media/image4.png"/><Relationship Id="rId5" Type="http://schemas.openxmlformats.org/officeDocument/2006/relationships/tags" Target="../tags/tag181.xml"/><Relationship Id="rId4" Type="http://schemas.openxmlformats.org/officeDocument/2006/relationships/image" Target="../media/image1.jpeg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8" Type="http://schemas.openxmlformats.org/officeDocument/2006/relationships/slideLayout" Target="../slideLayouts/slideLayout2.xml"/><Relationship Id="rId17" Type="http://schemas.openxmlformats.org/officeDocument/2006/relationships/hyperlink" Target="https://www.genetec.com/supported-device-list?category_type=camera&amp;page=1&amp;q=Milesight&amp;size=10&amp;sortBy=_score&amp;sortType=desc" TargetMode="External"/><Relationship Id="rId16" Type="http://schemas.openxmlformats.org/officeDocument/2006/relationships/tags" Target="../tags/tag188.xml"/><Relationship Id="rId15" Type="http://schemas.openxmlformats.org/officeDocument/2006/relationships/tags" Target="../tags/tag187.xml"/><Relationship Id="rId14" Type="http://schemas.openxmlformats.org/officeDocument/2006/relationships/image" Target="../media/image83.png"/><Relationship Id="rId13" Type="http://schemas.openxmlformats.org/officeDocument/2006/relationships/tags" Target="../tags/tag186.xml"/><Relationship Id="rId12" Type="http://schemas.openxmlformats.org/officeDocument/2006/relationships/image" Target="../media/image82.png"/><Relationship Id="rId11" Type="http://schemas.openxmlformats.org/officeDocument/2006/relationships/tags" Target="../tags/tag185.xml"/><Relationship Id="rId10" Type="http://schemas.openxmlformats.org/officeDocument/2006/relationships/tags" Target="../tags/tag184.xml"/><Relationship Id="rId1" Type="http://schemas.openxmlformats.org/officeDocument/2006/relationships/tags" Target="../tags/tag17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png"/><Relationship Id="rId8" Type="http://schemas.openxmlformats.org/officeDocument/2006/relationships/tags" Target="../tags/tag189.xml"/><Relationship Id="rId7" Type="http://schemas.openxmlformats.org/officeDocument/2006/relationships/image" Target="../media/image89.png"/><Relationship Id="rId6" Type="http://schemas.openxmlformats.org/officeDocument/2006/relationships/image" Target="../media/image88.png"/><Relationship Id="rId57" Type="http://schemas.openxmlformats.org/officeDocument/2006/relationships/notesSlide" Target="../notesSlides/notesSlide7.xml"/><Relationship Id="rId56" Type="http://schemas.openxmlformats.org/officeDocument/2006/relationships/slideLayout" Target="../slideLayouts/slideLayout1.xml"/><Relationship Id="rId55" Type="http://schemas.openxmlformats.org/officeDocument/2006/relationships/tags" Target="../tags/tag229.xml"/><Relationship Id="rId54" Type="http://schemas.openxmlformats.org/officeDocument/2006/relationships/tags" Target="../tags/tag228.xml"/><Relationship Id="rId53" Type="http://schemas.openxmlformats.org/officeDocument/2006/relationships/tags" Target="../tags/tag227.xml"/><Relationship Id="rId52" Type="http://schemas.openxmlformats.org/officeDocument/2006/relationships/tags" Target="../tags/tag226.xml"/><Relationship Id="rId51" Type="http://schemas.openxmlformats.org/officeDocument/2006/relationships/image" Target="../media/image94.png"/><Relationship Id="rId50" Type="http://schemas.openxmlformats.org/officeDocument/2006/relationships/tags" Target="../tags/tag225.xml"/><Relationship Id="rId5" Type="http://schemas.openxmlformats.org/officeDocument/2006/relationships/image" Target="../media/image87.png"/><Relationship Id="rId49" Type="http://schemas.openxmlformats.org/officeDocument/2006/relationships/tags" Target="../tags/tag224.xml"/><Relationship Id="rId48" Type="http://schemas.openxmlformats.org/officeDocument/2006/relationships/image" Target="../media/image5.png"/><Relationship Id="rId47" Type="http://schemas.openxmlformats.org/officeDocument/2006/relationships/tags" Target="../tags/tag223.xml"/><Relationship Id="rId46" Type="http://schemas.openxmlformats.org/officeDocument/2006/relationships/image" Target="../media/image10.png"/><Relationship Id="rId45" Type="http://schemas.openxmlformats.org/officeDocument/2006/relationships/tags" Target="../tags/tag222.xml"/><Relationship Id="rId44" Type="http://schemas.openxmlformats.org/officeDocument/2006/relationships/tags" Target="../tags/tag221.xml"/><Relationship Id="rId43" Type="http://schemas.openxmlformats.org/officeDocument/2006/relationships/tags" Target="../tags/tag220.xml"/><Relationship Id="rId42" Type="http://schemas.openxmlformats.org/officeDocument/2006/relationships/tags" Target="../tags/tag219.xml"/><Relationship Id="rId41" Type="http://schemas.openxmlformats.org/officeDocument/2006/relationships/tags" Target="../tags/tag218.xml"/><Relationship Id="rId40" Type="http://schemas.openxmlformats.org/officeDocument/2006/relationships/tags" Target="../tags/tag217.xml"/><Relationship Id="rId4" Type="http://schemas.openxmlformats.org/officeDocument/2006/relationships/image" Target="../media/image86.png"/><Relationship Id="rId39" Type="http://schemas.openxmlformats.org/officeDocument/2006/relationships/tags" Target="../tags/tag216.xml"/><Relationship Id="rId38" Type="http://schemas.openxmlformats.org/officeDocument/2006/relationships/tags" Target="../tags/tag215.xml"/><Relationship Id="rId37" Type="http://schemas.openxmlformats.org/officeDocument/2006/relationships/tags" Target="../tags/tag214.xml"/><Relationship Id="rId36" Type="http://schemas.openxmlformats.org/officeDocument/2006/relationships/tags" Target="../tags/tag213.xml"/><Relationship Id="rId35" Type="http://schemas.openxmlformats.org/officeDocument/2006/relationships/tags" Target="../tags/tag212.xml"/><Relationship Id="rId34" Type="http://schemas.openxmlformats.org/officeDocument/2006/relationships/tags" Target="../tags/tag211.xml"/><Relationship Id="rId33" Type="http://schemas.openxmlformats.org/officeDocument/2006/relationships/tags" Target="../tags/tag210.xml"/><Relationship Id="rId32" Type="http://schemas.openxmlformats.org/officeDocument/2006/relationships/tags" Target="../tags/tag209.xml"/><Relationship Id="rId31" Type="http://schemas.openxmlformats.org/officeDocument/2006/relationships/tags" Target="../tags/tag208.xml"/><Relationship Id="rId30" Type="http://schemas.openxmlformats.org/officeDocument/2006/relationships/tags" Target="../tags/tag207.xml"/><Relationship Id="rId3" Type="http://schemas.openxmlformats.org/officeDocument/2006/relationships/image" Target="../media/image85.png"/><Relationship Id="rId29" Type="http://schemas.openxmlformats.org/officeDocument/2006/relationships/tags" Target="../tags/tag206.xml"/><Relationship Id="rId28" Type="http://schemas.openxmlformats.org/officeDocument/2006/relationships/tags" Target="../tags/tag205.xml"/><Relationship Id="rId27" Type="http://schemas.openxmlformats.org/officeDocument/2006/relationships/tags" Target="../tags/tag204.xml"/><Relationship Id="rId26" Type="http://schemas.openxmlformats.org/officeDocument/2006/relationships/tags" Target="../tags/tag203.xml"/><Relationship Id="rId25" Type="http://schemas.openxmlformats.org/officeDocument/2006/relationships/tags" Target="../tags/tag202.xml"/><Relationship Id="rId24" Type="http://schemas.openxmlformats.org/officeDocument/2006/relationships/tags" Target="../tags/tag201.xml"/><Relationship Id="rId23" Type="http://schemas.openxmlformats.org/officeDocument/2006/relationships/tags" Target="../tags/tag200.xml"/><Relationship Id="rId22" Type="http://schemas.openxmlformats.org/officeDocument/2006/relationships/tags" Target="../tags/tag199.xml"/><Relationship Id="rId21" Type="http://schemas.openxmlformats.org/officeDocument/2006/relationships/tags" Target="../tags/tag198.xml"/><Relationship Id="rId20" Type="http://schemas.openxmlformats.org/officeDocument/2006/relationships/tags" Target="../tags/tag197.xml"/><Relationship Id="rId2" Type="http://schemas.openxmlformats.org/officeDocument/2006/relationships/image" Target="../media/image84.png"/><Relationship Id="rId19" Type="http://schemas.openxmlformats.org/officeDocument/2006/relationships/tags" Target="../tags/tag196.xml"/><Relationship Id="rId18" Type="http://schemas.openxmlformats.org/officeDocument/2006/relationships/tags" Target="../tags/tag195.xml"/><Relationship Id="rId17" Type="http://schemas.openxmlformats.org/officeDocument/2006/relationships/image" Target="../media/image93.png"/><Relationship Id="rId16" Type="http://schemas.openxmlformats.org/officeDocument/2006/relationships/tags" Target="../tags/tag194.xml"/><Relationship Id="rId15" Type="http://schemas.openxmlformats.org/officeDocument/2006/relationships/image" Target="../media/image92.png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image" Target="../media/image91.png"/><Relationship Id="rId10" Type="http://schemas.openxmlformats.org/officeDocument/2006/relationships/tags" Target="../tags/tag190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image" Target="../media/image96.svg"/><Relationship Id="rId7" Type="http://schemas.openxmlformats.org/officeDocument/2006/relationships/image" Target="../media/image95.png"/><Relationship Id="rId6" Type="http://schemas.openxmlformats.org/officeDocument/2006/relationships/image" Target="../media/image4.png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8" Type="http://schemas.openxmlformats.org/officeDocument/2006/relationships/notesSlide" Target="../notesSlides/notesSlide8.xml"/><Relationship Id="rId17" Type="http://schemas.openxmlformats.org/officeDocument/2006/relationships/slideLayout" Target="../slideLayouts/slideLayout1.xml"/><Relationship Id="rId16" Type="http://schemas.openxmlformats.org/officeDocument/2006/relationships/tags" Target="../tags/tag239.xml"/><Relationship Id="rId15" Type="http://schemas.openxmlformats.org/officeDocument/2006/relationships/image" Target="../media/image99.png"/><Relationship Id="rId14" Type="http://schemas.openxmlformats.org/officeDocument/2006/relationships/tags" Target="../tags/tag238.xml"/><Relationship Id="rId13" Type="http://schemas.openxmlformats.org/officeDocument/2006/relationships/tags" Target="../tags/tag237.xml"/><Relationship Id="rId12" Type="http://schemas.openxmlformats.org/officeDocument/2006/relationships/image" Target="../media/image98.svg"/><Relationship Id="rId11" Type="http://schemas.openxmlformats.org/officeDocument/2006/relationships/image" Target="../media/image97.png"/><Relationship Id="rId10" Type="http://schemas.openxmlformats.org/officeDocument/2006/relationships/tags" Target="../tags/tag236.xml"/><Relationship Id="rId1" Type="http://schemas.openxmlformats.org/officeDocument/2006/relationships/tags" Target="../tags/tag23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image" Target="../media/image1.jpe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7.sv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8.xml"/><Relationship Id="rId17" Type="http://schemas.openxmlformats.org/officeDocument/2006/relationships/image" Target="../media/image11.png"/><Relationship Id="rId16" Type="http://schemas.openxmlformats.org/officeDocument/2006/relationships/tags" Target="../tags/tag17.xml"/><Relationship Id="rId15" Type="http://schemas.openxmlformats.org/officeDocument/2006/relationships/image" Target="../media/image10.png"/><Relationship Id="rId14" Type="http://schemas.openxmlformats.org/officeDocument/2006/relationships/tags" Target="../tags/tag16.xml"/><Relationship Id="rId13" Type="http://schemas.openxmlformats.org/officeDocument/2006/relationships/image" Target="../media/image5.png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image" Target="../media/image4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5.png"/><Relationship Id="rId7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6" Type="http://schemas.openxmlformats.org/officeDocument/2006/relationships/slideLayout" Target="../slideLayouts/slideLayout2.xml"/><Relationship Id="rId35" Type="http://schemas.openxmlformats.org/officeDocument/2006/relationships/image" Target="../media/image27.png"/><Relationship Id="rId34" Type="http://schemas.openxmlformats.org/officeDocument/2006/relationships/image" Target="../media/image26.png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image" Target="../media/image25.png"/><Relationship Id="rId30" Type="http://schemas.openxmlformats.org/officeDocument/2006/relationships/image" Target="../media/image24.png"/><Relationship Id="rId3" Type="http://schemas.openxmlformats.org/officeDocument/2006/relationships/image" Target="../media/image1.jpeg"/><Relationship Id="rId29" Type="http://schemas.openxmlformats.org/officeDocument/2006/relationships/tags" Target="../tags/tag31.xml"/><Relationship Id="rId28" Type="http://schemas.openxmlformats.org/officeDocument/2006/relationships/image" Target="../media/image23.png"/><Relationship Id="rId27" Type="http://schemas.openxmlformats.org/officeDocument/2006/relationships/image" Target="../media/image3.png"/><Relationship Id="rId26" Type="http://schemas.openxmlformats.org/officeDocument/2006/relationships/tags" Target="../tags/tag30.xml"/><Relationship Id="rId25" Type="http://schemas.openxmlformats.org/officeDocument/2006/relationships/image" Target="../media/image22.png"/><Relationship Id="rId24" Type="http://schemas.openxmlformats.org/officeDocument/2006/relationships/image" Target="../media/image21.png"/><Relationship Id="rId23" Type="http://schemas.openxmlformats.org/officeDocument/2006/relationships/image" Target="../media/image20.png"/><Relationship Id="rId22" Type="http://schemas.openxmlformats.org/officeDocument/2006/relationships/image" Target="../media/image19.png"/><Relationship Id="rId21" Type="http://schemas.openxmlformats.org/officeDocument/2006/relationships/image" Target="../media/image18.png"/><Relationship Id="rId20" Type="http://schemas.openxmlformats.org/officeDocument/2006/relationships/tags" Target="../tags/tag29.xml"/><Relationship Id="rId2" Type="http://schemas.openxmlformats.org/officeDocument/2006/relationships/tags" Target="../tags/tag20.xml"/><Relationship Id="rId19" Type="http://schemas.openxmlformats.org/officeDocument/2006/relationships/tags" Target="../tags/tag28.xml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tags" Target="../tags/tag25.xml"/><Relationship Id="rId10" Type="http://schemas.openxmlformats.org/officeDocument/2006/relationships/image" Target="../media/image12.png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jpeg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1" Type="http://schemas.openxmlformats.org/officeDocument/2006/relationships/notesSlide" Target="../notesSlides/notesSlide3.xml"/><Relationship Id="rId40" Type="http://schemas.openxmlformats.org/officeDocument/2006/relationships/slideLayout" Target="../slideLayouts/slideLayout2.xml"/><Relationship Id="rId4" Type="http://schemas.openxmlformats.org/officeDocument/2006/relationships/tags" Target="../tags/tag35.xml"/><Relationship Id="rId39" Type="http://schemas.openxmlformats.org/officeDocument/2006/relationships/tags" Target="../tags/tag60.xml"/><Relationship Id="rId38" Type="http://schemas.openxmlformats.org/officeDocument/2006/relationships/tags" Target="../tags/tag59.xml"/><Relationship Id="rId37" Type="http://schemas.openxmlformats.org/officeDocument/2006/relationships/tags" Target="../tags/tag58.xml"/><Relationship Id="rId36" Type="http://schemas.openxmlformats.org/officeDocument/2006/relationships/tags" Target="../tags/tag57.xml"/><Relationship Id="rId35" Type="http://schemas.openxmlformats.org/officeDocument/2006/relationships/tags" Target="../tags/tag56.xml"/><Relationship Id="rId34" Type="http://schemas.openxmlformats.org/officeDocument/2006/relationships/tags" Target="../tags/tag55.xml"/><Relationship Id="rId33" Type="http://schemas.openxmlformats.org/officeDocument/2006/relationships/tags" Target="../tags/tag54.xml"/><Relationship Id="rId32" Type="http://schemas.openxmlformats.org/officeDocument/2006/relationships/tags" Target="../tags/tag53.xml"/><Relationship Id="rId31" Type="http://schemas.openxmlformats.org/officeDocument/2006/relationships/tags" Target="../tags/tag52.xml"/><Relationship Id="rId30" Type="http://schemas.openxmlformats.org/officeDocument/2006/relationships/tags" Target="../tags/tag51.xml"/><Relationship Id="rId3" Type="http://schemas.openxmlformats.org/officeDocument/2006/relationships/image" Target="../media/image7.svg"/><Relationship Id="rId29" Type="http://schemas.openxmlformats.org/officeDocument/2006/relationships/image" Target="../media/image30.png"/><Relationship Id="rId28" Type="http://schemas.openxmlformats.org/officeDocument/2006/relationships/tags" Target="../tags/tag50.xml"/><Relationship Id="rId27" Type="http://schemas.openxmlformats.org/officeDocument/2006/relationships/image" Target="../media/image29.png"/><Relationship Id="rId26" Type="http://schemas.openxmlformats.org/officeDocument/2006/relationships/tags" Target="../tags/tag49.xml"/><Relationship Id="rId25" Type="http://schemas.openxmlformats.org/officeDocument/2006/relationships/image" Target="../media/image28.png"/><Relationship Id="rId24" Type="http://schemas.openxmlformats.org/officeDocument/2006/relationships/tags" Target="../tags/tag48.xml"/><Relationship Id="rId23" Type="http://schemas.openxmlformats.org/officeDocument/2006/relationships/image" Target="../media/image5.png"/><Relationship Id="rId22" Type="http://schemas.openxmlformats.org/officeDocument/2006/relationships/tags" Target="../tags/tag47.xml"/><Relationship Id="rId21" Type="http://schemas.openxmlformats.org/officeDocument/2006/relationships/image" Target="../media/image10.png"/><Relationship Id="rId20" Type="http://schemas.openxmlformats.org/officeDocument/2006/relationships/tags" Target="../tags/tag46.xml"/><Relationship Id="rId2" Type="http://schemas.openxmlformats.org/officeDocument/2006/relationships/image" Target="../media/image6.png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image" Target="../media/image3.png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image" Target="../media/image4.png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tags" Target="../tags/tag3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image" Target="../media/image4.png"/><Relationship Id="rId7" Type="http://schemas.openxmlformats.org/officeDocument/2006/relationships/tags" Target="../tags/tag6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tags" Target="../tags/tag62.xml"/><Relationship Id="rId30" Type="http://schemas.openxmlformats.org/officeDocument/2006/relationships/notesSlide" Target="../notesSlides/notesSlide4.xml"/><Relationship Id="rId3" Type="http://schemas.openxmlformats.org/officeDocument/2006/relationships/image" Target="../media/image7.svg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78.xml"/><Relationship Id="rId27" Type="http://schemas.openxmlformats.org/officeDocument/2006/relationships/image" Target="../media/image32.png"/><Relationship Id="rId26" Type="http://schemas.openxmlformats.org/officeDocument/2006/relationships/image" Target="../media/image5.png"/><Relationship Id="rId25" Type="http://schemas.openxmlformats.org/officeDocument/2006/relationships/image" Target="../media/image31.png"/><Relationship Id="rId24" Type="http://schemas.openxmlformats.org/officeDocument/2006/relationships/tags" Target="../tags/tag77.xml"/><Relationship Id="rId23" Type="http://schemas.openxmlformats.org/officeDocument/2006/relationships/tags" Target="../tags/tag76.xml"/><Relationship Id="rId22" Type="http://schemas.openxmlformats.org/officeDocument/2006/relationships/image" Target="../media/image10.png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image" Target="../media/image6.png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image" Target="../media/image1.jpeg"/><Relationship Id="rId1" Type="http://schemas.openxmlformats.org/officeDocument/2006/relationships/tags" Target="../tags/tag6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../media/image4.png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2" Type="http://schemas.openxmlformats.org/officeDocument/2006/relationships/notesSlide" Target="../notesSlides/notesSlide5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90.xml"/><Relationship Id="rId2" Type="http://schemas.openxmlformats.org/officeDocument/2006/relationships/tags" Target="../tags/tag79.xml"/><Relationship Id="rId19" Type="http://schemas.openxmlformats.org/officeDocument/2006/relationships/image" Target="../media/image35.png"/><Relationship Id="rId18" Type="http://schemas.openxmlformats.org/officeDocument/2006/relationships/image" Target="../media/image34.png"/><Relationship Id="rId17" Type="http://schemas.openxmlformats.org/officeDocument/2006/relationships/image" Target="../media/image33.png"/><Relationship Id="rId16" Type="http://schemas.openxmlformats.org/officeDocument/2006/relationships/tags" Target="../tags/tag89.xml"/><Relationship Id="rId15" Type="http://schemas.microsoft.com/office/2007/relationships/media" Target="../media/media1.mp4"/><Relationship Id="rId14" Type="http://schemas.openxmlformats.org/officeDocument/2006/relationships/video" Target="../media/media1.mp4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image" Target="../media/image5.png"/><Relationship Id="rId10" Type="http://schemas.openxmlformats.org/officeDocument/2006/relationships/tags" Target="../tags/tag86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image" Target="../media/image9.svg"/><Relationship Id="rId6" Type="http://schemas.openxmlformats.org/officeDocument/2006/relationships/image" Target="../media/image8.png"/><Relationship Id="rId59" Type="http://schemas.openxmlformats.org/officeDocument/2006/relationships/notesSlide" Target="../notesSlides/notesSlide6.xml"/><Relationship Id="rId58" Type="http://schemas.openxmlformats.org/officeDocument/2006/relationships/slideLayout" Target="../slideLayouts/slideLayout2.xml"/><Relationship Id="rId57" Type="http://schemas.openxmlformats.org/officeDocument/2006/relationships/tags" Target="../tags/tag114.xml"/><Relationship Id="rId56" Type="http://schemas.openxmlformats.org/officeDocument/2006/relationships/image" Target="../media/image59.png"/><Relationship Id="rId55" Type="http://schemas.openxmlformats.org/officeDocument/2006/relationships/tags" Target="../tags/tag113.xml"/><Relationship Id="rId54" Type="http://schemas.microsoft.com/office/2007/relationships/media" Target="../media/media2.mp4"/><Relationship Id="rId53" Type="http://schemas.openxmlformats.org/officeDocument/2006/relationships/video" Target="../media/media2.mp4"/><Relationship Id="rId52" Type="http://schemas.openxmlformats.org/officeDocument/2006/relationships/image" Target="../media/image5.png"/><Relationship Id="rId51" Type="http://schemas.openxmlformats.org/officeDocument/2006/relationships/tags" Target="../tags/tag112.xml"/><Relationship Id="rId50" Type="http://schemas.openxmlformats.org/officeDocument/2006/relationships/image" Target="../media/image4.png"/><Relationship Id="rId5" Type="http://schemas.openxmlformats.org/officeDocument/2006/relationships/image" Target="../media/image7.svg"/><Relationship Id="rId49" Type="http://schemas.openxmlformats.org/officeDocument/2006/relationships/tags" Target="../tags/tag111.xml"/><Relationship Id="rId48" Type="http://schemas.openxmlformats.org/officeDocument/2006/relationships/image" Target="../media/image58.svg"/><Relationship Id="rId47" Type="http://schemas.openxmlformats.org/officeDocument/2006/relationships/image" Target="../media/image57.png"/><Relationship Id="rId46" Type="http://schemas.openxmlformats.org/officeDocument/2006/relationships/tags" Target="../tags/tag110.xml"/><Relationship Id="rId45" Type="http://schemas.openxmlformats.org/officeDocument/2006/relationships/tags" Target="../tags/tag109.xml"/><Relationship Id="rId44" Type="http://schemas.openxmlformats.org/officeDocument/2006/relationships/image" Target="../media/image56.svg"/><Relationship Id="rId43" Type="http://schemas.openxmlformats.org/officeDocument/2006/relationships/image" Target="../media/image55.png"/><Relationship Id="rId42" Type="http://schemas.openxmlformats.org/officeDocument/2006/relationships/tags" Target="../tags/tag108.xml"/><Relationship Id="rId41" Type="http://schemas.openxmlformats.org/officeDocument/2006/relationships/tags" Target="../tags/tag107.xml"/><Relationship Id="rId40" Type="http://schemas.openxmlformats.org/officeDocument/2006/relationships/image" Target="../media/image54.svg"/><Relationship Id="rId4" Type="http://schemas.openxmlformats.org/officeDocument/2006/relationships/image" Target="../media/image6.png"/><Relationship Id="rId39" Type="http://schemas.openxmlformats.org/officeDocument/2006/relationships/image" Target="../media/image53.png"/><Relationship Id="rId38" Type="http://schemas.openxmlformats.org/officeDocument/2006/relationships/tags" Target="../tags/tag106.xml"/><Relationship Id="rId37" Type="http://schemas.openxmlformats.org/officeDocument/2006/relationships/image" Target="../media/image52.png"/><Relationship Id="rId36" Type="http://schemas.openxmlformats.org/officeDocument/2006/relationships/tags" Target="../tags/tag105.xml"/><Relationship Id="rId35" Type="http://schemas.openxmlformats.org/officeDocument/2006/relationships/image" Target="../media/image51.svg"/><Relationship Id="rId34" Type="http://schemas.openxmlformats.org/officeDocument/2006/relationships/image" Target="../media/image50.png"/><Relationship Id="rId33" Type="http://schemas.openxmlformats.org/officeDocument/2006/relationships/image" Target="../media/image49.svg"/><Relationship Id="rId32" Type="http://schemas.openxmlformats.org/officeDocument/2006/relationships/image" Target="../media/image48.png"/><Relationship Id="rId31" Type="http://schemas.openxmlformats.org/officeDocument/2006/relationships/image" Target="../media/image47.svg"/><Relationship Id="rId30" Type="http://schemas.openxmlformats.org/officeDocument/2006/relationships/image" Target="../media/image46.png"/><Relationship Id="rId3" Type="http://schemas.openxmlformats.org/officeDocument/2006/relationships/image" Target="../media/image1.jpeg"/><Relationship Id="rId29" Type="http://schemas.openxmlformats.org/officeDocument/2006/relationships/image" Target="../media/image45.svg"/><Relationship Id="rId28" Type="http://schemas.openxmlformats.org/officeDocument/2006/relationships/image" Target="../media/image44.png"/><Relationship Id="rId27" Type="http://schemas.openxmlformats.org/officeDocument/2006/relationships/tags" Target="../tags/tag104.xml"/><Relationship Id="rId26" Type="http://schemas.openxmlformats.org/officeDocument/2006/relationships/tags" Target="../tags/tag103.xml"/><Relationship Id="rId25" Type="http://schemas.openxmlformats.org/officeDocument/2006/relationships/tags" Target="../tags/tag102.xml"/><Relationship Id="rId24" Type="http://schemas.openxmlformats.org/officeDocument/2006/relationships/image" Target="../media/image43.svg"/><Relationship Id="rId23" Type="http://schemas.openxmlformats.org/officeDocument/2006/relationships/image" Target="../media/image42.png"/><Relationship Id="rId22" Type="http://schemas.openxmlformats.org/officeDocument/2006/relationships/tags" Target="../tags/tag101.xml"/><Relationship Id="rId21" Type="http://schemas.openxmlformats.org/officeDocument/2006/relationships/tags" Target="../tags/tag100.xml"/><Relationship Id="rId20" Type="http://schemas.openxmlformats.org/officeDocument/2006/relationships/tags" Target="../tags/tag99.xml"/><Relationship Id="rId2" Type="http://schemas.openxmlformats.org/officeDocument/2006/relationships/tags" Target="../tags/tag92.xml"/><Relationship Id="rId19" Type="http://schemas.openxmlformats.org/officeDocument/2006/relationships/image" Target="../media/image41.svg"/><Relationship Id="rId18" Type="http://schemas.openxmlformats.org/officeDocument/2006/relationships/image" Target="../media/image40.png"/><Relationship Id="rId17" Type="http://schemas.openxmlformats.org/officeDocument/2006/relationships/tags" Target="../tags/tag98.xml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image" Target="../media/image39.svg"/><Relationship Id="rId12" Type="http://schemas.openxmlformats.org/officeDocument/2006/relationships/image" Target="../media/image38.png"/><Relationship Id="rId11" Type="http://schemas.openxmlformats.org/officeDocument/2006/relationships/image" Target="../media/image37.svg"/><Relationship Id="rId10" Type="http://schemas.openxmlformats.org/officeDocument/2006/relationships/image" Target="../media/image36.png"/><Relationship Id="rId1" Type="http://schemas.openxmlformats.org/officeDocument/2006/relationships/tags" Target="../tags/tag9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image" Target="../media/image9.svg"/><Relationship Id="rId6" Type="http://schemas.openxmlformats.org/officeDocument/2006/relationships/image" Target="../media/image62.png"/><Relationship Id="rId5" Type="http://schemas.openxmlformats.org/officeDocument/2006/relationships/image" Target="../media/image7.svg"/><Relationship Id="rId4" Type="http://schemas.openxmlformats.org/officeDocument/2006/relationships/image" Target="../media/image61.png"/><Relationship Id="rId34" Type="http://schemas.openxmlformats.org/officeDocument/2006/relationships/slideLayout" Target="../slideLayouts/slideLayout2.xml"/><Relationship Id="rId33" Type="http://schemas.openxmlformats.org/officeDocument/2006/relationships/image" Target="../media/image70.png"/><Relationship Id="rId32" Type="http://schemas.openxmlformats.org/officeDocument/2006/relationships/tags" Target="../tags/tag133.xml"/><Relationship Id="rId31" Type="http://schemas.openxmlformats.org/officeDocument/2006/relationships/image" Target="../media/image5.png"/><Relationship Id="rId30" Type="http://schemas.openxmlformats.org/officeDocument/2006/relationships/tags" Target="../tags/tag132.xml"/><Relationship Id="rId3" Type="http://schemas.openxmlformats.org/officeDocument/2006/relationships/image" Target="../media/image60.jpeg"/><Relationship Id="rId29" Type="http://schemas.openxmlformats.org/officeDocument/2006/relationships/image" Target="../media/image69.png"/><Relationship Id="rId28" Type="http://schemas.openxmlformats.org/officeDocument/2006/relationships/tags" Target="../tags/tag131.xml"/><Relationship Id="rId27" Type="http://schemas.openxmlformats.org/officeDocument/2006/relationships/tags" Target="../tags/tag130.xml"/><Relationship Id="rId26" Type="http://schemas.openxmlformats.org/officeDocument/2006/relationships/tags" Target="../tags/tag129.xml"/><Relationship Id="rId25" Type="http://schemas.openxmlformats.org/officeDocument/2006/relationships/tags" Target="../tags/tag128.xml"/><Relationship Id="rId24" Type="http://schemas.openxmlformats.org/officeDocument/2006/relationships/image" Target="../media/image68.png"/><Relationship Id="rId23" Type="http://schemas.openxmlformats.org/officeDocument/2006/relationships/tags" Target="../tags/tag127.xml"/><Relationship Id="rId22" Type="http://schemas.openxmlformats.org/officeDocument/2006/relationships/image" Target="../media/image67.png"/><Relationship Id="rId21" Type="http://schemas.openxmlformats.org/officeDocument/2006/relationships/tags" Target="../tags/tag126.xml"/><Relationship Id="rId20" Type="http://schemas.openxmlformats.org/officeDocument/2006/relationships/image" Target="../media/image66.png"/><Relationship Id="rId2" Type="http://schemas.openxmlformats.org/officeDocument/2006/relationships/tags" Target="../tags/tag116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image" Target="../media/image65.png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image" Target="../media/image64.png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image" Target="../media/image63.png"/><Relationship Id="rId10" Type="http://schemas.openxmlformats.org/officeDocument/2006/relationships/tags" Target="../tags/tag119.xml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image" Target="../media/image4.png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image" Target="../media/image3.png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image" Target="../media/image71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74.png"/><Relationship Id="rId12" Type="http://schemas.openxmlformats.org/officeDocument/2006/relationships/image" Target="../media/image73.svg"/><Relationship Id="rId11" Type="http://schemas.openxmlformats.org/officeDocument/2006/relationships/image" Target="../media/image72.png"/><Relationship Id="rId10" Type="http://schemas.openxmlformats.org/officeDocument/2006/relationships/image" Target="../media/image5.png"/><Relationship Id="rId1" Type="http://schemas.openxmlformats.org/officeDocument/2006/relationships/tags" Target="../tags/tag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封面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0316" b="25465"/>
          <a:stretch>
            <a:fillRect/>
          </a:stretch>
        </p:blipFill>
        <p:spPr>
          <a:xfrm>
            <a:off x="0" y="-62865"/>
            <a:ext cx="12192000" cy="4403725"/>
          </a:xfrm>
          <a:prstGeom prst="rect">
            <a:avLst/>
          </a:prstGeom>
        </p:spPr>
      </p:pic>
      <p:pic>
        <p:nvPicPr>
          <p:cNvPr id="3" name="图片 2" descr="封面模板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alphaModFix amt="72000"/>
          </a:blip>
          <a:srcRect t="78963"/>
          <a:stretch>
            <a:fillRect/>
          </a:stretch>
        </p:blipFill>
        <p:spPr>
          <a:xfrm>
            <a:off x="0" y="5299710"/>
            <a:ext cx="12192000" cy="1442720"/>
          </a:xfrm>
          <a:prstGeom prst="rect">
            <a:avLst/>
          </a:prstGeom>
        </p:spPr>
      </p:pic>
      <p:sp>
        <p:nvSpPr>
          <p:cNvPr id="22" name="标题 21"/>
          <p:cNvSpPr>
            <a:spLocks noGrp="1"/>
          </p:cNvSpPr>
          <p:nvPr>
            <p:ph type="ctrTitle"/>
            <p:custDataLst>
              <p:tags r:id="rId5"/>
            </p:custDataLst>
          </p:nvPr>
        </p:nvSpPr>
        <p:spPr>
          <a:xfrm>
            <a:off x="545465" y="2406015"/>
            <a:ext cx="11829415" cy="796157"/>
          </a:xfrm>
        </p:spPr>
        <p:txBody>
          <a:bodyPr anchor="t" anchorCtr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altLang="zh-CN" b="1" cap="all" spc="-50" dirty="0">
                <a:solidFill>
                  <a:schemeClr val="bg1"/>
                </a:solidFill>
                <a:effectLst/>
                <a:uFillTx/>
                <a:latin typeface="Roboto" charset="0"/>
                <a:cs typeface="Roboto" charset="0"/>
                <a:sym typeface="Roboto" charset="0"/>
              </a:rPr>
              <a:t>milesight &amp; </a:t>
            </a:r>
            <a:r>
              <a:rPr lang="en-US" altLang="zh-CN" b="1" dirty="0">
                <a:solidFill>
                  <a:schemeClr val="bg1"/>
                </a:solidFill>
                <a:latin typeface="Roboto" charset="0"/>
                <a:cs typeface="Roboto" charset="0"/>
              </a:rPr>
              <a:t>GENETEC </a:t>
            </a:r>
            <a:r>
              <a:rPr lang="en-US" altLang="zh-CN" b="1" cap="all" spc="-50" dirty="0">
                <a:solidFill>
                  <a:schemeClr val="bg1"/>
                </a:solidFill>
                <a:effectLst/>
                <a:uFillTx/>
                <a:latin typeface="Roboto" charset="0"/>
                <a:cs typeface="Roboto" charset="0"/>
                <a:sym typeface="Roboto" charset="0"/>
              </a:rPr>
              <a:t>Integration</a:t>
            </a:r>
            <a:endParaRPr lang="en-US" altLang="zh-CN" b="1" cap="all" spc="-50" dirty="0">
              <a:solidFill>
                <a:schemeClr val="bg1"/>
              </a:solidFill>
              <a:effectLst/>
              <a:uFillTx/>
              <a:latin typeface="Roboto" charset="0"/>
              <a:cs typeface="Roboto" charset="0"/>
              <a:sym typeface="Roboto" charset="0"/>
            </a:endParaRPr>
          </a:p>
        </p:txBody>
      </p:sp>
      <p:sp>
        <p:nvSpPr>
          <p:cNvPr id="31" name="文本框 23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70670" y="368300"/>
            <a:ext cx="2694305" cy="3067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Make Sensing Matter</a:t>
            </a:r>
            <a:endParaRPr lang="en-US" sz="14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172825" y="454660"/>
            <a:ext cx="262255" cy="132715"/>
            <a:chOff x="17703" y="736"/>
            <a:chExt cx="633" cy="320"/>
          </a:xfrm>
        </p:grpSpPr>
        <p:sp>
          <p:nvSpPr>
            <p:cNvPr id="6" name="矩形 5"/>
            <p:cNvSpPr/>
            <p:nvPr/>
          </p:nvSpPr>
          <p:spPr>
            <a:xfrm>
              <a:off x="17703" y="736"/>
              <a:ext cx="633" cy="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Roboto" charset="0"/>
                <a:cs typeface="Roboto" charset="0"/>
              </a:endParaRPr>
            </a:p>
          </p:txBody>
        </p:sp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18014" y="936"/>
              <a:ext cx="322" cy="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Roboto" charset="0"/>
                <a:cs typeface="Roboto" charset="0"/>
              </a:endParaRPr>
            </a:p>
          </p:txBody>
        </p:sp>
      </p:grpSp>
      <p:sp>
        <p:nvSpPr>
          <p:cNvPr id="8" name="TextBox 8"/>
          <p:cNvSpPr txBox="1"/>
          <p:nvPr>
            <p:custDataLst>
              <p:tags r:id="rId8"/>
            </p:custDataLst>
          </p:nvPr>
        </p:nvSpPr>
        <p:spPr>
          <a:xfrm>
            <a:off x="616585" y="4453255"/>
            <a:ext cx="10200640" cy="73406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algn="ctr">
              <a:defRPr sz="6000" b="1" spc="200">
                <a:blipFill>
                  <a:blip r:embed="rId9"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0" algn="l" fontAlgn="auto">
              <a:lnSpc>
                <a:spcPct val="150000"/>
              </a:lnSpc>
            </a:pPr>
            <a:r>
              <a:rPr lang="en-US" altLang="zh-CN" sz="2400" b="0" kern="0" spc="0" dirty="0">
                <a:solidFill>
                  <a:srgbClr val="235FA5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Superior Compatibility, Flourishing Eco-system</a:t>
            </a:r>
            <a:endParaRPr lang="en-US" altLang="zh-CN" sz="1800" b="0" kern="0" spc="0" dirty="0"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Roboto" charset="0"/>
              <a:ea typeface="宋体" panose="02010600030101010101" pitchFamily="2" charset="-122"/>
              <a:cs typeface="Roboto" charset="0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6585" y="455930"/>
            <a:ext cx="1425575" cy="346075"/>
            <a:chOff x="1465" y="718"/>
            <a:chExt cx="2245" cy="545"/>
          </a:xfrm>
        </p:grpSpPr>
        <p:pic>
          <p:nvPicPr>
            <p:cNvPr id="4" name="图片 3" descr="Milesight-Logo(white)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11" name="直接连接符 10"/>
            <p:cNvCxnSpPr/>
            <p:nvPr>
              <p:custDataLst>
                <p:tags r:id="rId12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biLevel thresh="50000"/>
            <a:lum bright="100000" contrast="100000"/>
          </a:blip>
          <a:stretch>
            <a:fillRect/>
          </a:stretch>
        </p:blipFill>
        <p:spPr>
          <a:xfrm>
            <a:off x="2208530" y="499110"/>
            <a:ext cx="1315720" cy="302895"/>
          </a:xfrm>
          <a:prstGeom prst="rect">
            <a:avLst/>
          </a:prstGeom>
          <a:ln>
            <a:noFill/>
          </a:ln>
        </p:spPr>
      </p:pic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8" name="矩形 47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2663825"/>
          </a:xfrm>
          <a:prstGeom prst="rect">
            <a:avLst/>
          </a:prstGeom>
          <a:gradFill>
            <a:gsLst>
              <a:gs pos="0">
                <a:srgbClr val="0299F4"/>
              </a:gs>
              <a:gs pos="75000">
                <a:srgbClr val="235FA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73" name="图片 72" descr="PPT封面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42000"/>
          </a:blip>
          <a:srcRect t="59145" b="2954"/>
          <a:stretch>
            <a:fillRect/>
          </a:stretch>
        </p:blipFill>
        <p:spPr>
          <a:xfrm>
            <a:off x="0" y="17780"/>
            <a:ext cx="12192000" cy="2646045"/>
          </a:xfrm>
          <a:prstGeom prst="rect">
            <a:avLst/>
          </a:prstGeom>
        </p:spPr>
      </p:pic>
      <p:sp>
        <p:nvSpPr>
          <p:cNvPr id="69" name="圆角矩形 68"/>
          <p:cNvSpPr/>
          <p:nvPr>
            <p:custDataLst>
              <p:tags r:id="rId4"/>
            </p:custDataLst>
          </p:nvPr>
        </p:nvSpPr>
        <p:spPr>
          <a:xfrm>
            <a:off x="331470" y="1691005"/>
            <a:ext cx="11513185" cy="4610735"/>
          </a:xfrm>
          <a:prstGeom prst="roundRect">
            <a:avLst>
              <a:gd name="adj" fmla="val 1012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cs typeface="Roboto" charset="0"/>
              </a:rPr>
              <a:t>[图片]</a:t>
            </a:r>
            <a:endParaRPr lang="zh-CN" altLang="en-US">
              <a:cs typeface="Roboto" charset="0"/>
            </a:endParaRPr>
          </a:p>
        </p:txBody>
      </p:sp>
      <p:sp>
        <p:nvSpPr>
          <p:cNvPr id="14" name="标题 14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749935" y="457835"/>
            <a:ext cx="11094720" cy="857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CN" sz="3200" cap="all" spc="-50" dirty="0">
                <a:solidFill>
                  <a:schemeClr val="bg1"/>
                </a:solidFill>
                <a:latin typeface="Roboto" charset="0"/>
                <a:ea typeface="Roboto" charset="0"/>
                <a:sym typeface="+mn-ea"/>
              </a:rPr>
              <a:t>Real world application</a:t>
            </a:r>
            <a:endParaRPr lang="en-US" altLang="zh-CN" sz="3200" cap="all" spc="50">
              <a:solidFill>
                <a:schemeClr val="bg1"/>
              </a:solidFill>
              <a:latin typeface="Roboto" charset="0"/>
              <a:cs typeface="Roboto" charset="0"/>
              <a:sym typeface="+mn-ea"/>
            </a:endParaRPr>
          </a:p>
        </p:txBody>
      </p:sp>
      <p:pic>
        <p:nvPicPr>
          <p:cNvPr id="24" name="图片 23" descr="Milesight-Logo(white)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72195" y="469265"/>
            <a:ext cx="1340485" cy="368300"/>
          </a:xfrm>
          <a:prstGeom prst="rect">
            <a:avLst/>
          </a:prstGeom>
        </p:spPr>
      </p:pic>
      <p:grpSp>
        <p:nvGrpSpPr>
          <p:cNvPr id="13" name="组合 12"/>
          <p:cNvGrpSpPr/>
          <p:nvPr>
            <p:custDataLst>
              <p:tags r:id="rId8"/>
            </p:custDataLst>
          </p:nvPr>
        </p:nvGrpSpPr>
        <p:grpSpPr>
          <a:xfrm rot="0">
            <a:off x="752475" y="2109470"/>
            <a:ext cx="3437717" cy="1764665"/>
            <a:chOff x="9482" y="4131"/>
            <a:chExt cx="4254" cy="2160"/>
          </a:xfrm>
        </p:grpSpPr>
        <p:pic>
          <p:nvPicPr>
            <p:cNvPr id="15" name="图片 14" descr="C:/Users/Joye/Desktop/WPS图片(2）.jpegWPS图片(2）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-12" t="16377" r="12" b="16377"/>
            <a:stretch>
              <a:fillRect/>
            </a:stretch>
          </p:blipFill>
          <p:spPr>
            <a:xfrm>
              <a:off x="9482" y="4131"/>
              <a:ext cx="4253" cy="2141"/>
            </a:xfrm>
            <a:prstGeom prst="roundRect">
              <a:avLst>
                <a:gd name="adj" fmla="val 3350"/>
              </a:avLst>
            </a:prstGeom>
          </p:spPr>
        </p:pic>
        <p:sp>
          <p:nvSpPr>
            <p:cNvPr id="26" name="圆角矩形 25"/>
            <p:cNvSpPr/>
            <p:nvPr>
              <p:custDataLst>
                <p:tags r:id="rId11"/>
              </p:custDataLst>
            </p:nvPr>
          </p:nvSpPr>
          <p:spPr>
            <a:xfrm>
              <a:off x="9482" y="5883"/>
              <a:ext cx="4254" cy="408"/>
            </a:xfrm>
            <a:prstGeom prst="roundRect">
              <a:avLst/>
            </a:prstGeom>
            <a:solidFill>
              <a:srgbClr val="0299F4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sp>
          <p:nvSpPr>
            <p:cNvPr id="16" name="Text Box 14"/>
            <p:cNvSpPr txBox="1"/>
            <p:nvPr>
              <p:custDataLst>
                <p:tags r:id="rId12"/>
              </p:custDataLst>
            </p:nvPr>
          </p:nvSpPr>
          <p:spPr>
            <a:xfrm>
              <a:off x="10125" y="5899"/>
              <a:ext cx="3219" cy="3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en-US" sz="1400">
                  <a:solidFill>
                    <a:schemeClr val="bg1"/>
                  </a:solidFill>
                  <a:ea typeface="Roboto" charset="0"/>
                  <a:cs typeface="Roboto" charset="0"/>
                </a:rPr>
                <a:t>Supermarket</a:t>
              </a:r>
              <a:endParaRPr lang="en-US" sz="1400">
                <a:solidFill>
                  <a:schemeClr val="bg1"/>
                </a:solidFill>
                <a:ea typeface="Roboto" charset="0"/>
                <a:cs typeface="Roboto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13"/>
            </p:custDataLst>
          </p:nvPr>
        </p:nvGrpSpPr>
        <p:grpSpPr>
          <a:xfrm rot="0">
            <a:off x="4345940" y="2109470"/>
            <a:ext cx="3435350" cy="1764030"/>
            <a:chOff x="13688" y="3156"/>
            <a:chExt cx="4238" cy="1931"/>
          </a:xfrm>
        </p:grpSpPr>
        <p:pic>
          <p:nvPicPr>
            <p:cNvPr id="17" name="图片 16" descr="C:/Users/Joye/Desktop/工厂.png工厂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-12" t="17685" r="12" b="17685"/>
            <a:stretch>
              <a:fillRect/>
            </a:stretch>
          </p:blipFill>
          <p:spPr>
            <a:xfrm>
              <a:off x="13688" y="3156"/>
              <a:ext cx="4238" cy="1912"/>
            </a:xfrm>
            <a:prstGeom prst="roundRect">
              <a:avLst>
                <a:gd name="adj" fmla="val 4378"/>
              </a:avLst>
            </a:prstGeom>
          </p:spPr>
        </p:pic>
        <p:sp>
          <p:nvSpPr>
            <p:cNvPr id="27" name="圆角矩形 26"/>
            <p:cNvSpPr/>
            <p:nvPr>
              <p:custDataLst>
                <p:tags r:id="rId16"/>
              </p:custDataLst>
            </p:nvPr>
          </p:nvSpPr>
          <p:spPr>
            <a:xfrm>
              <a:off x="13688" y="4716"/>
              <a:ext cx="4238" cy="371"/>
            </a:xfrm>
            <a:prstGeom prst="roundRect">
              <a:avLst/>
            </a:prstGeom>
            <a:solidFill>
              <a:srgbClr val="0299F4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7"/>
            </p:custDataLst>
          </p:nvPr>
        </p:nvGrpSpPr>
        <p:grpSpPr>
          <a:xfrm rot="0">
            <a:off x="755650" y="4174490"/>
            <a:ext cx="3442475" cy="1807210"/>
            <a:chOff x="9740" y="5168"/>
            <a:chExt cx="7270" cy="3308"/>
          </a:xfrm>
        </p:grpSpPr>
        <p:pic>
          <p:nvPicPr>
            <p:cNvPr id="19" name="图片 18" descr="C:/Users/Joye/Desktop/PPT 实用场景图/公园.jpg公园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698" t="-16" r="698" b="16"/>
            <a:stretch>
              <a:fillRect/>
            </a:stretch>
          </p:blipFill>
          <p:spPr>
            <a:xfrm>
              <a:off x="9745" y="5168"/>
              <a:ext cx="7258" cy="3223"/>
            </a:xfrm>
            <a:prstGeom prst="roundRect">
              <a:avLst>
                <a:gd name="adj" fmla="val 4668"/>
              </a:avLst>
            </a:prstGeom>
          </p:spPr>
        </p:pic>
        <p:sp>
          <p:nvSpPr>
            <p:cNvPr id="28" name="圆角矩形 27"/>
            <p:cNvSpPr/>
            <p:nvPr>
              <p:custDataLst>
                <p:tags r:id="rId20"/>
              </p:custDataLst>
            </p:nvPr>
          </p:nvSpPr>
          <p:spPr>
            <a:xfrm>
              <a:off x="9740" y="7743"/>
              <a:ext cx="7270" cy="654"/>
            </a:xfrm>
            <a:prstGeom prst="roundRect">
              <a:avLst/>
            </a:prstGeom>
            <a:solidFill>
              <a:srgbClr val="0299F4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sp>
          <p:nvSpPr>
            <p:cNvPr id="31" name="Text Box 17"/>
            <p:cNvSpPr txBox="1"/>
            <p:nvPr>
              <p:custDataLst>
                <p:tags r:id="rId21"/>
              </p:custDataLst>
            </p:nvPr>
          </p:nvSpPr>
          <p:spPr>
            <a:xfrm>
              <a:off x="10196" y="7726"/>
              <a:ext cx="5278" cy="75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endParaRPr lang="en-US" sz="1000">
                <a:solidFill>
                  <a:schemeClr val="bg1"/>
                </a:solidFill>
                <a:ea typeface="Roboto" charset="0"/>
                <a:cs typeface="Roboto" charset="0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22"/>
            </p:custDataLst>
          </p:nvPr>
        </p:nvGrpSpPr>
        <p:grpSpPr>
          <a:xfrm>
            <a:off x="4346575" y="4175125"/>
            <a:ext cx="3429234" cy="1756839"/>
            <a:chOff x="13930" y="5016"/>
            <a:chExt cx="3754" cy="1775"/>
          </a:xfrm>
        </p:grpSpPr>
        <p:pic>
          <p:nvPicPr>
            <p:cNvPr id="32" name="图片 31" descr="general-view-factory-with-trucks-truck-parking-lot-plant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rcRect t="25837" b="3329"/>
            <a:stretch>
              <a:fillRect/>
            </a:stretch>
          </p:blipFill>
          <p:spPr>
            <a:xfrm>
              <a:off x="13933" y="5016"/>
              <a:ext cx="3750" cy="1772"/>
            </a:xfrm>
            <a:prstGeom prst="roundRect">
              <a:avLst>
                <a:gd name="adj" fmla="val 2341"/>
              </a:avLst>
            </a:prstGeom>
          </p:spPr>
        </p:pic>
        <p:sp>
          <p:nvSpPr>
            <p:cNvPr id="33" name="圆角矩形 32"/>
            <p:cNvSpPr/>
            <p:nvPr>
              <p:custDataLst>
                <p:tags r:id="rId25"/>
              </p:custDataLst>
            </p:nvPr>
          </p:nvSpPr>
          <p:spPr>
            <a:xfrm>
              <a:off x="13930" y="6431"/>
              <a:ext cx="3754" cy="360"/>
            </a:xfrm>
            <a:prstGeom prst="roundRect">
              <a:avLst>
                <a:gd name="adj" fmla="val 7841"/>
              </a:avLst>
            </a:prstGeom>
            <a:solidFill>
              <a:srgbClr val="0299F4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</p:grpSp>
      <p:grpSp>
        <p:nvGrpSpPr>
          <p:cNvPr id="36" name="组合 35"/>
          <p:cNvGrpSpPr/>
          <p:nvPr>
            <p:custDataLst>
              <p:tags r:id="rId26"/>
            </p:custDataLst>
          </p:nvPr>
        </p:nvGrpSpPr>
        <p:grpSpPr>
          <a:xfrm rot="0">
            <a:off x="7910830" y="2106295"/>
            <a:ext cx="3442970" cy="1746885"/>
            <a:chOff x="13678" y="3207"/>
            <a:chExt cx="4248" cy="1874"/>
          </a:xfrm>
        </p:grpSpPr>
        <p:pic>
          <p:nvPicPr>
            <p:cNvPr id="39" name="图片 38" descr="C:/Users/Joye/Desktop/WPS图片(2).pngWPS图片(2)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rcRect l="12" t="10370" r="-12" b="10370"/>
            <a:stretch>
              <a:fillRect/>
            </a:stretch>
          </p:blipFill>
          <p:spPr>
            <a:xfrm>
              <a:off x="13688" y="3207"/>
              <a:ext cx="4238" cy="1854"/>
            </a:xfrm>
            <a:prstGeom prst="roundRect">
              <a:avLst>
                <a:gd name="adj" fmla="val 4378"/>
              </a:avLst>
            </a:prstGeom>
          </p:spPr>
        </p:pic>
        <p:sp>
          <p:nvSpPr>
            <p:cNvPr id="41" name="圆角矩形 40"/>
            <p:cNvSpPr/>
            <p:nvPr>
              <p:custDataLst>
                <p:tags r:id="rId29"/>
              </p:custDataLst>
            </p:nvPr>
          </p:nvSpPr>
          <p:spPr>
            <a:xfrm>
              <a:off x="13678" y="4739"/>
              <a:ext cx="4248" cy="342"/>
            </a:xfrm>
            <a:prstGeom prst="roundRect">
              <a:avLst/>
            </a:prstGeom>
            <a:solidFill>
              <a:srgbClr val="0299F4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</p:grpSp>
      <p:grpSp>
        <p:nvGrpSpPr>
          <p:cNvPr id="44" name="组合 43"/>
          <p:cNvGrpSpPr/>
          <p:nvPr>
            <p:custDataLst>
              <p:tags r:id="rId30"/>
            </p:custDataLst>
          </p:nvPr>
        </p:nvGrpSpPr>
        <p:grpSpPr>
          <a:xfrm>
            <a:off x="7934325" y="4175125"/>
            <a:ext cx="3415030" cy="1763200"/>
            <a:chOff x="13930" y="5016"/>
            <a:chExt cx="3760" cy="1775"/>
          </a:xfrm>
        </p:grpSpPr>
        <p:pic>
          <p:nvPicPr>
            <p:cNvPr id="45" name="图片 44" descr="C:/Users/zhangll/Desktop/ppt/Genetec PPT/企业微信截图_17455453685024.png企业微信截图_1745545368502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2"/>
            <a:srcRect l="-13" t="6173" r="13" b="6173"/>
            <a:stretch>
              <a:fillRect/>
            </a:stretch>
          </p:blipFill>
          <p:spPr>
            <a:xfrm>
              <a:off x="13933" y="5016"/>
              <a:ext cx="3750" cy="1772"/>
            </a:xfrm>
            <a:prstGeom prst="roundRect">
              <a:avLst>
                <a:gd name="adj" fmla="val 4668"/>
              </a:avLst>
            </a:prstGeom>
          </p:spPr>
        </p:pic>
        <p:sp>
          <p:nvSpPr>
            <p:cNvPr id="46" name="圆角矩形 45"/>
            <p:cNvSpPr/>
            <p:nvPr>
              <p:custDataLst>
                <p:tags r:id="rId33"/>
              </p:custDataLst>
            </p:nvPr>
          </p:nvSpPr>
          <p:spPr>
            <a:xfrm>
              <a:off x="13930" y="6431"/>
              <a:ext cx="3760" cy="360"/>
            </a:xfrm>
            <a:prstGeom prst="roundRect">
              <a:avLst/>
            </a:prstGeom>
            <a:solidFill>
              <a:srgbClr val="0299F4">
                <a:alpha val="91000"/>
              </a:srgbClr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</p:grpSp>
      <p:sp>
        <p:nvSpPr>
          <p:cNvPr id="49" name="Text Box 14"/>
          <p:cNvSpPr txBox="1"/>
          <p:nvPr>
            <p:custDataLst>
              <p:tags r:id="rId34"/>
            </p:custDataLst>
          </p:nvPr>
        </p:nvSpPr>
        <p:spPr>
          <a:xfrm>
            <a:off x="4763135" y="3551555"/>
            <a:ext cx="2626360" cy="327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1400">
                <a:solidFill>
                  <a:schemeClr val="bg1"/>
                </a:solidFill>
                <a:ea typeface="Roboto" charset="0"/>
                <a:cs typeface="Roboto" charset="0"/>
              </a:rPr>
              <a:t>Facilities</a:t>
            </a:r>
            <a:endParaRPr lang="en-US" sz="1400">
              <a:solidFill>
                <a:schemeClr val="bg1"/>
              </a:solidFill>
              <a:ea typeface="Roboto" charset="0"/>
              <a:cs typeface="Roboto" charset="0"/>
            </a:endParaRPr>
          </a:p>
        </p:txBody>
      </p:sp>
      <p:sp>
        <p:nvSpPr>
          <p:cNvPr id="50" name="Text Box 14"/>
          <p:cNvSpPr txBox="1"/>
          <p:nvPr>
            <p:custDataLst>
              <p:tags r:id="rId35"/>
            </p:custDataLst>
          </p:nvPr>
        </p:nvSpPr>
        <p:spPr>
          <a:xfrm>
            <a:off x="5043170" y="5615305"/>
            <a:ext cx="2170430" cy="313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1400">
                <a:solidFill>
                  <a:schemeClr val="bg1"/>
                </a:solidFill>
                <a:ea typeface="Roboto" charset="0"/>
                <a:cs typeface="Roboto" charset="0"/>
              </a:rPr>
              <a:t>Industrial Park</a:t>
            </a:r>
            <a:endParaRPr lang="en-US" sz="1400">
              <a:solidFill>
                <a:schemeClr val="bg1"/>
              </a:solidFill>
              <a:ea typeface="Roboto" charset="0"/>
              <a:cs typeface="Roboto" charset="0"/>
            </a:endParaRPr>
          </a:p>
        </p:txBody>
      </p:sp>
      <p:sp>
        <p:nvSpPr>
          <p:cNvPr id="51" name="Text Box 14"/>
          <p:cNvSpPr txBox="1"/>
          <p:nvPr>
            <p:custDataLst>
              <p:tags r:id="rId36"/>
            </p:custDataLst>
          </p:nvPr>
        </p:nvSpPr>
        <p:spPr>
          <a:xfrm>
            <a:off x="8495030" y="3528060"/>
            <a:ext cx="2362835" cy="3251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1400">
                <a:solidFill>
                  <a:schemeClr val="bg1"/>
                </a:solidFill>
                <a:ea typeface="Roboto" charset="0"/>
                <a:cs typeface="Roboto" charset="0"/>
              </a:rPr>
              <a:t>Warehouse</a:t>
            </a:r>
            <a:endParaRPr lang="en-US" sz="1400">
              <a:solidFill>
                <a:schemeClr val="bg1"/>
              </a:solidFill>
              <a:ea typeface="Roboto" charset="0"/>
              <a:cs typeface="Roboto" charset="0"/>
            </a:endParaRPr>
          </a:p>
        </p:txBody>
      </p:sp>
      <p:sp>
        <p:nvSpPr>
          <p:cNvPr id="52" name="Text Box 14"/>
          <p:cNvSpPr txBox="1"/>
          <p:nvPr>
            <p:custDataLst>
              <p:tags r:id="rId37"/>
            </p:custDataLst>
          </p:nvPr>
        </p:nvSpPr>
        <p:spPr>
          <a:xfrm>
            <a:off x="1391920" y="5629910"/>
            <a:ext cx="2038985" cy="351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1400">
                <a:solidFill>
                  <a:schemeClr val="bg1"/>
                </a:solidFill>
                <a:ea typeface="Roboto" charset="0"/>
                <a:cs typeface="Roboto" charset="0"/>
              </a:rPr>
              <a:t>Plaza</a:t>
            </a:r>
            <a:endParaRPr lang="en-US" sz="1400">
              <a:solidFill>
                <a:schemeClr val="bg1"/>
              </a:solidFill>
              <a:ea typeface="Roboto" charset="0"/>
              <a:cs typeface="Roboto" charset="0"/>
            </a:endParaRPr>
          </a:p>
        </p:txBody>
      </p:sp>
      <p:sp>
        <p:nvSpPr>
          <p:cNvPr id="53" name="Text Box 14"/>
          <p:cNvSpPr txBox="1"/>
          <p:nvPr>
            <p:custDataLst>
              <p:tags r:id="rId38"/>
            </p:custDataLst>
          </p:nvPr>
        </p:nvSpPr>
        <p:spPr>
          <a:xfrm>
            <a:off x="8845550" y="5618480"/>
            <a:ext cx="1662430" cy="313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sz="1400">
                <a:solidFill>
                  <a:schemeClr val="bg1"/>
                </a:solidFill>
                <a:ea typeface="Roboto" charset="0"/>
                <a:cs typeface="Roboto" charset="0"/>
              </a:rPr>
              <a:t>Station</a:t>
            </a:r>
            <a:endParaRPr lang="en-US" sz="1400">
              <a:solidFill>
                <a:schemeClr val="bg1"/>
              </a:solidFill>
              <a:ea typeface="Roboto" charset="0"/>
              <a:cs typeface="Roboto" charset="0"/>
            </a:endParaRPr>
          </a:p>
        </p:txBody>
      </p:sp>
      <p:pic>
        <p:nvPicPr>
          <p:cNvPr id="58" name="图片 57"/>
          <p:cNvPicPr>
            <a:picLocks noChangeAspect="1"/>
          </p:cNvPicPr>
          <p:nvPr/>
        </p:nvPicPr>
        <p:blipFill>
          <a:blip r:embed="rId39">
            <a:biLevel thresh="50000"/>
            <a:lum bright="100000" contrast="100000"/>
          </a:blip>
          <a:stretch>
            <a:fillRect/>
          </a:stretch>
        </p:blipFill>
        <p:spPr>
          <a:xfrm>
            <a:off x="10323195" y="534670"/>
            <a:ext cx="1315720" cy="302895"/>
          </a:xfrm>
          <a:prstGeom prst="rect">
            <a:avLst/>
          </a:prstGeom>
          <a:ln>
            <a:noFill/>
          </a:ln>
        </p:spPr>
      </p:pic>
      <p:cxnSp>
        <p:nvCxnSpPr>
          <p:cNvPr id="65" name="直接连接符 64"/>
          <p:cNvCxnSpPr/>
          <p:nvPr>
            <p:custDataLst>
              <p:tags r:id="rId40"/>
            </p:custDataLst>
          </p:nvPr>
        </p:nvCxnSpPr>
        <p:spPr>
          <a:xfrm>
            <a:off x="10214610" y="569595"/>
            <a:ext cx="0" cy="2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5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平行四边形 38"/>
          <p:cNvSpPr/>
          <p:nvPr/>
        </p:nvSpPr>
        <p:spPr>
          <a:xfrm>
            <a:off x="1760855" y="1697990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40" name="平行四边形 39"/>
          <p:cNvSpPr/>
          <p:nvPr/>
        </p:nvSpPr>
        <p:spPr>
          <a:xfrm>
            <a:off x="1579245" y="1697990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34" name="平行四边形 33"/>
          <p:cNvSpPr/>
          <p:nvPr/>
        </p:nvSpPr>
        <p:spPr>
          <a:xfrm>
            <a:off x="7341870" y="1592580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5" name="标题 87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482600" y="573405"/>
            <a:ext cx="5060950" cy="6572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CN" sz="3200" cap="all" spc="-50" dirty="0">
                <a:solidFill>
                  <a:srgbClr val="265B9E"/>
                </a:solidFill>
                <a:latin typeface="Roboto" charset="0"/>
                <a:ea typeface="Roboto" charset="0"/>
              </a:rPr>
              <a:t>Solutions for retail</a:t>
            </a:r>
            <a:endParaRPr lang="en-US" altLang="zh-CN" sz="3200" cap="all" spc="-50" dirty="0">
              <a:solidFill>
                <a:srgbClr val="265B9E"/>
              </a:solidFill>
              <a:latin typeface="Roboto" charset="0"/>
              <a:ea typeface="Roboto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679180" y="728345"/>
            <a:ext cx="1426210" cy="346710"/>
            <a:chOff x="13668" y="644"/>
            <a:chExt cx="2246" cy="546"/>
          </a:xfrm>
        </p:grpSpPr>
        <p:pic>
          <p:nvPicPr>
            <p:cNvPr id="54" name="图片 53" descr="新LOGO-彩色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3668" y="644"/>
              <a:ext cx="1984" cy="546"/>
            </a:xfrm>
            <a:prstGeom prst="rect">
              <a:avLst/>
            </a:prstGeom>
          </p:spPr>
        </p:pic>
        <p:cxnSp>
          <p:nvCxnSpPr>
            <p:cNvPr id="18" name="直接连接符 17"/>
            <p:cNvCxnSpPr/>
            <p:nvPr>
              <p:custDataLst>
                <p:tags r:id="rId4"/>
              </p:custDataLst>
            </p:nvPr>
          </p:nvCxnSpPr>
          <p:spPr>
            <a:xfrm>
              <a:off x="15914" y="747"/>
              <a:ext cx="0" cy="363"/>
            </a:xfrm>
            <a:prstGeom prst="line">
              <a:avLst/>
            </a:prstGeom>
            <a:ln>
              <a:solidFill>
                <a:srgbClr val="3B3838">
                  <a:alpha val="30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1760" y="741680"/>
            <a:ext cx="1315720" cy="302895"/>
          </a:xfrm>
          <a:prstGeom prst="rect">
            <a:avLst/>
          </a:prstGeom>
        </p:spPr>
      </p:pic>
      <p:sp>
        <p:nvSpPr>
          <p:cNvPr id="32" name="文本框 31"/>
          <p:cNvSpPr txBox="1"/>
          <p:nvPr>
            <p:custDataLst>
              <p:tags r:id="rId6"/>
            </p:custDataLst>
          </p:nvPr>
        </p:nvSpPr>
        <p:spPr>
          <a:xfrm>
            <a:off x="1442085" y="1717040"/>
            <a:ext cx="2228850" cy="4019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sym typeface="Roboto" charset="0"/>
              </a:rPr>
              <a:t>Loitering Detection</a:t>
            </a:r>
            <a:endParaRPr lang="en-US" altLang="zh-CN" sz="12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 charset="0"/>
            </a:endParaRPr>
          </a:p>
        </p:txBody>
      </p:sp>
      <p:sp>
        <p:nvSpPr>
          <p:cNvPr id="35" name="平行四边形 34"/>
          <p:cNvSpPr/>
          <p:nvPr/>
        </p:nvSpPr>
        <p:spPr>
          <a:xfrm>
            <a:off x="7522845" y="1592580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38" name="文本框 37"/>
          <p:cNvSpPr txBox="1"/>
          <p:nvPr>
            <p:custDataLst>
              <p:tags r:id="rId7"/>
            </p:custDataLst>
          </p:nvPr>
        </p:nvSpPr>
        <p:spPr>
          <a:xfrm>
            <a:off x="7375525" y="1630045"/>
            <a:ext cx="1885315" cy="400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2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sym typeface="Roboto" charset="0"/>
              </a:rPr>
              <a:t>Intrusion Detection</a:t>
            </a:r>
            <a:endParaRPr lang="en-US" altLang="zh-CN" sz="12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 charset="0"/>
            </a:endParaRPr>
          </a:p>
        </p:txBody>
      </p:sp>
      <p:pic>
        <p:nvPicPr>
          <p:cNvPr id="4" name="图片 3" descr="C:/Users/Joye/Desktop/场景图(1).png场景图(1)"/>
          <p:cNvPicPr>
            <a:picLocks noChangeAspect="1"/>
          </p:cNvPicPr>
          <p:nvPr/>
        </p:nvPicPr>
        <p:blipFill>
          <a:blip r:embed="rId8"/>
          <a:srcRect l="16200" t="14442" r="15544" b="15559"/>
          <a:stretch>
            <a:fillRect/>
          </a:stretch>
        </p:blipFill>
        <p:spPr>
          <a:xfrm>
            <a:off x="1142365" y="1288415"/>
            <a:ext cx="9985375" cy="5135880"/>
          </a:xfrm>
          <a:prstGeom prst="rect">
            <a:avLst/>
          </a:prstGeom>
        </p:spPr>
      </p:pic>
      <p:sp>
        <p:nvSpPr>
          <p:cNvPr id="36" name="平行四边形 35"/>
          <p:cNvSpPr/>
          <p:nvPr/>
        </p:nvSpPr>
        <p:spPr>
          <a:xfrm>
            <a:off x="946785" y="5420360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37" name="平行四边形 36"/>
          <p:cNvSpPr/>
          <p:nvPr/>
        </p:nvSpPr>
        <p:spPr>
          <a:xfrm>
            <a:off x="828040" y="5420360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937895" y="5390515"/>
            <a:ext cx="1761490" cy="763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0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sym typeface="Roboto" charset="0"/>
              </a:rPr>
              <a:t>Regional People Counting</a:t>
            </a:r>
            <a:endParaRPr lang="en-US" altLang="zh-CN" sz="12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 charset="0"/>
            </a:endParaRPr>
          </a:p>
        </p:txBody>
      </p:sp>
      <p:sp>
        <p:nvSpPr>
          <p:cNvPr id="41" name="平行四边形 40"/>
          <p:cNvSpPr/>
          <p:nvPr/>
        </p:nvSpPr>
        <p:spPr>
          <a:xfrm>
            <a:off x="9340850" y="3228975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42" name="平行四边形 41"/>
          <p:cNvSpPr/>
          <p:nvPr/>
        </p:nvSpPr>
        <p:spPr>
          <a:xfrm>
            <a:off x="9512300" y="3228975"/>
            <a:ext cx="1724025" cy="400050"/>
          </a:xfrm>
          <a:prstGeom prst="parallelogram">
            <a:avLst/>
          </a:prstGeom>
          <a:solidFill>
            <a:srgbClr val="0299F4">
              <a:alpha val="71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>
                  <a:alpha val="42000"/>
                </a:schemeClr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9437370" y="3191510"/>
            <a:ext cx="1798955" cy="6877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ctr" fontAlgn="auto">
              <a:lnSpc>
                <a:spcPct val="10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sym typeface="Roboto" charset="0"/>
              </a:rPr>
              <a:t>Crowd Management &amp; People Counting</a:t>
            </a:r>
            <a:endParaRPr lang="en-US" altLang="zh-CN" sz="120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82600" y="6259830"/>
            <a:ext cx="11663680" cy="481330"/>
            <a:chOff x="831" y="9858"/>
            <a:chExt cx="18368" cy="758"/>
          </a:xfrm>
        </p:grpSpPr>
        <p:sp>
          <p:nvSpPr>
            <p:cNvPr id="3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7" name="椭圆 6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3" name="矩形 112"/>
          <p:cNvSpPr/>
          <p:nvPr>
            <p:custDataLst>
              <p:tags r:id="rId1"/>
            </p:custDataLst>
          </p:nvPr>
        </p:nvSpPr>
        <p:spPr>
          <a:xfrm flipV="1">
            <a:off x="1471295" y="2439670"/>
            <a:ext cx="1172845" cy="762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EAEAEA"/>
              </a:solidFill>
              <a:cs typeface="Roboto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78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chemeClr val="bg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chemeClr val="bg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0" y="0"/>
            <a:ext cx="12192635" cy="2663825"/>
          </a:xfrm>
          <a:prstGeom prst="rect">
            <a:avLst/>
          </a:prstGeom>
          <a:gradFill>
            <a:gsLst>
              <a:gs pos="0">
                <a:srgbClr val="0299F4"/>
              </a:gs>
              <a:gs pos="75000">
                <a:srgbClr val="235FA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16" name="图片 15" descr="PPT封面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alphaModFix amt="42000"/>
          </a:blip>
          <a:srcRect t="59145" b="2954"/>
          <a:stretch>
            <a:fillRect/>
          </a:stretch>
        </p:blipFill>
        <p:spPr>
          <a:xfrm>
            <a:off x="0" y="17780"/>
            <a:ext cx="12192000" cy="2646045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8679815" y="673735"/>
            <a:ext cx="1425575" cy="346075"/>
            <a:chOff x="1465" y="718"/>
            <a:chExt cx="2245" cy="545"/>
          </a:xfrm>
        </p:grpSpPr>
        <p:pic>
          <p:nvPicPr>
            <p:cNvPr id="61" name="图片 60" descr="Milesight-Logo(white)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65" name="直接连接符 64"/>
            <p:cNvCxnSpPr/>
            <p:nvPr>
              <p:custDataLst>
                <p:tags r:id="rId7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8">
            <a:biLevel thresh="50000"/>
            <a:lum bright="100000" contrast="100000"/>
          </a:blip>
          <a:stretch>
            <a:fillRect/>
          </a:stretch>
        </p:blipFill>
        <p:spPr>
          <a:xfrm>
            <a:off x="10271760" y="716915"/>
            <a:ext cx="1315720" cy="302895"/>
          </a:xfrm>
          <a:prstGeom prst="rect">
            <a:avLst/>
          </a:prstGeom>
          <a:ln>
            <a:noFill/>
          </a:ln>
        </p:spPr>
      </p:pic>
      <p:grpSp>
        <p:nvGrpSpPr>
          <p:cNvPr id="481" name="组合 480"/>
          <p:cNvGrpSpPr/>
          <p:nvPr>
            <p:custDataLst>
              <p:tags r:id="rId9"/>
            </p:custDataLst>
          </p:nvPr>
        </p:nvGrpSpPr>
        <p:grpSpPr>
          <a:xfrm rot="0">
            <a:off x="6469380" y="2292985"/>
            <a:ext cx="5118100" cy="3918259"/>
            <a:chOff x="2337" y="3622"/>
            <a:chExt cx="14526" cy="12682"/>
          </a:xfrm>
        </p:grpSpPr>
        <p:sp>
          <p:nvSpPr>
            <p:cNvPr id="482" name="椭圆 481"/>
            <p:cNvSpPr/>
            <p:nvPr>
              <p:custDataLst>
                <p:tags r:id="rId10"/>
              </p:custDataLst>
            </p:nvPr>
          </p:nvSpPr>
          <p:spPr>
            <a:xfrm flipV="1">
              <a:off x="3909" y="16095"/>
              <a:ext cx="11382" cy="209"/>
            </a:xfrm>
            <a:prstGeom prst="ellipse">
              <a:avLst/>
            </a:prstGeom>
            <a:gradFill>
              <a:gsLst>
                <a:gs pos="100000">
                  <a:srgbClr val="FFFFFF">
                    <a:alpha val="0"/>
                  </a:srgbClr>
                </a:gs>
                <a:gs pos="31000">
                  <a:srgbClr val="C8C8C8"/>
                </a:gs>
                <a:gs pos="0">
                  <a:srgbClr val="615F5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pic>
          <p:nvPicPr>
            <p:cNvPr id="483" name="图片 482" descr="bjb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337" y="3622"/>
              <a:ext cx="14526" cy="12607"/>
            </a:xfrm>
            <a:prstGeom prst="rect">
              <a:avLst/>
            </a:prstGeom>
          </p:spPr>
        </p:pic>
        <p:pic>
          <p:nvPicPr>
            <p:cNvPr id="484" name="图片 483" descr="C:/Users/zhangll/Desktop/ppt/Openvision Camera/66666.png6666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t="22904" b="22904"/>
            <a:stretch>
              <a:fillRect/>
            </a:stretch>
          </p:blipFill>
          <p:spPr>
            <a:xfrm>
              <a:off x="2880" y="4097"/>
              <a:ext cx="13443" cy="803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7278" h="4362">
                  <a:moveTo>
                    <a:pt x="0" y="0"/>
                  </a:moveTo>
                  <a:lnTo>
                    <a:pt x="7278" y="0"/>
                  </a:lnTo>
                  <a:lnTo>
                    <a:pt x="7278" y="4362"/>
                  </a:lnTo>
                  <a:lnTo>
                    <a:pt x="0" y="4362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000000"/>
              </a:solidFill>
            </a:ln>
          </p:spPr>
        </p:pic>
      </p:grpSp>
      <p:sp>
        <p:nvSpPr>
          <p:cNvPr id="3" name="矩形 2"/>
          <p:cNvSpPr/>
          <p:nvPr>
            <p:custDataLst>
              <p:tags r:id="rId15"/>
            </p:custDataLst>
          </p:nvPr>
        </p:nvSpPr>
        <p:spPr>
          <a:xfrm flipV="1">
            <a:off x="965835" y="2997200"/>
            <a:ext cx="1172845" cy="76200"/>
          </a:xfrm>
          <a:prstGeom prst="rect">
            <a:avLst/>
          </a:prstGeom>
          <a:solidFill>
            <a:srgbClr val="0299F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EAEAEA"/>
              </a:solidFill>
              <a:cs typeface="Roboto" charset="0"/>
            </a:endParaRPr>
          </a:p>
        </p:txBody>
      </p:sp>
      <p:sp>
        <p:nvSpPr>
          <p:cNvPr id="14" name="标题 14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744220" y="405765"/>
            <a:ext cx="11094720" cy="8572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30000"/>
              </a:lnSpc>
            </a:pPr>
            <a:r>
              <a:rPr lang="en-US" altLang="zh-CN" sz="3200">
                <a:solidFill>
                  <a:schemeClr val="bg1"/>
                </a:solidFill>
                <a:latin typeface="Roboto" charset="0"/>
                <a:cs typeface="Roboto" charset="0"/>
                <a:sym typeface="+mn-ea"/>
              </a:rPr>
              <a:t>Genetec </a:t>
            </a:r>
            <a:r>
              <a:rPr lang="en-US" altLang="zh-CN" sz="3200">
                <a:solidFill>
                  <a:schemeClr val="bg1"/>
                </a:solidFill>
                <a:latin typeface="Roboto" charset="0"/>
                <a:cs typeface="Roboto" charset="0"/>
                <a:sym typeface="+mn-ea"/>
              </a:rPr>
              <a:t>Official </a:t>
            </a:r>
            <a:r>
              <a:rPr lang="en-US" altLang="zh-CN" sz="3200">
                <a:solidFill>
                  <a:schemeClr val="bg1"/>
                </a:solidFill>
                <a:latin typeface="Roboto" charset="0"/>
                <a:cs typeface="Roboto" charset="0"/>
                <a:sym typeface="+mn-ea"/>
              </a:rPr>
              <a:t>Certification</a:t>
            </a:r>
            <a:r>
              <a:rPr lang="en-US" altLang="zh-CN" sz="3200" cap="all" spc="50">
                <a:solidFill>
                  <a:schemeClr val="bg1"/>
                </a:solidFill>
                <a:latin typeface="Roboto" charset="0"/>
                <a:cs typeface="Roboto" charset="0"/>
                <a:sym typeface="+mn-ea"/>
              </a:rPr>
              <a:t> </a:t>
            </a:r>
            <a:endParaRPr lang="en-US" altLang="zh-CN" sz="3200" cap="all" spc="50">
              <a:solidFill>
                <a:schemeClr val="bg1"/>
              </a:solidFill>
              <a:latin typeface="Roboto" charset="0"/>
              <a:cs typeface="Roboto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4220" y="3335020"/>
            <a:ext cx="4912995" cy="2538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just" fontAlgn="auto">
              <a:lnSpc>
                <a:spcPct val="120000"/>
              </a:lnSpc>
            </a:pP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Roboto" charset="0"/>
                <a:cs typeface="Roboto" charset="0"/>
              </a:rPr>
              <a:t>To support large-scale and regulation-sensitive deployments, our solution has successfully completed official Genetec certification. All products in the Pro Series, PTZ Series, Mini and Color</a:t>
            </a:r>
            <a:r>
              <a:rPr lang="en-US" altLang="zh-CN" baseline="30000">
                <a:solidFill>
                  <a:schemeClr val="tx1">
                    <a:lumMod val="50000"/>
                    <a:lumOff val="50000"/>
                  </a:schemeClr>
                </a:solidFill>
                <a:latin typeface="Roboto" charset="0"/>
                <a:cs typeface="Roboto" charset="0"/>
              </a:rPr>
              <a:t>+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Roboto" charset="0"/>
                <a:cs typeface="Roboto" charset="0"/>
              </a:rPr>
              <a:t> S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  <a:latin typeface="Roboto" charset="0"/>
                <a:cs typeface="Roboto" charset="0"/>
              </a:rPr>
              <a:t>eries are now listed as Genetec Supported Devices.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  <a:latin typeface="Roboto" charset="0"/>
              <a:cs typeface="Roboto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44220" y="1407160"/>
            <a:ext cx="9782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  <a:hlinkClick r:id="rId17" action="ppaction://hlinkfile">
                  <a:extLst>
                    <a:ext uri="{DAF060AB-1E55-43B9-8AAB-6FB025537F2F}">
                      <wpsdc:hlinkClr xmlns:wpsdc="http://www.wps.cn/officeDocument/2017/drawingmlCustomData" val="FFFFFF"/>
                      <wpsdc:folHlinkClr xmlns:wpsdc="http://www.wps.cn/officeDocument/2017/drawingmlCustomData" val="FFFFFF"/>
                      <wpsdc:hlinkUnderline xmlns:wpsdc="http://www.wps.cn/officeDocument/2017/drawingmlCustomData" val="1"/>
                    </a:ext>
                  </a:extLst>
                </a:hlinkClick>
              </a:rPr>
              <a:t>https://www.genetec.com/supported-device-list?category_type=camera&amp;page=1&amp;q=Milesight&amp;size=10&amp;sortBy=_score&amp;sortType=desc</a:t>
            </a:r>
            <a:endParaRPr lang="en-US" altLang="zh-CN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"/>
          <p:cNvSpPr/>
          <p:nvPr/>
        </p:nvSpPr>
        <p:spPr>
          <a:xfrm>
            <a:off x="-14605" y="2569210"/>
            <a:ext cx="12205335" cy="4326890"/>
          </a:xfrm>
          <a:prstGeom prst="rect">
            <a:avLst/>
          </a:prstGeom>
          <a:solidFill>
            <a:srgbClr val="235F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7" name="Google Shape;197;p5" descr="PPT封面"/>
          <p:cNvPicPr preferRelativeResize="0"/>
          <p:nvPr/>
        </p:nvPicPr>
        <p:blipFill rotWithShape="1">
          <a:blip r:embed="rId1">
            <a:alphaModFix amt="49000"/>
          </a:blip>
          <a:srcRect t="-18" b="18"/>
          <a:stretch>
            <a:fillRect/>
          </a:stretch>
        </p:blipFill>
        <p:spPr>
          <a:xfrm>
            <a:off x="-13970" y="2569210"/>
            <a:ext cx="12204700" cy="432625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/>
          <p:nvPr/>
        </p:nvSpPr>
        <p:spPr>
          <a:xfrm>
            <a:off x="873125" y="392430"/>
            <a:ext cx="5330825" cy="44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50"/>
              <a:buFont typeface="Roboto"/>
              <a:buNone/>
            </a:pPr>
            <a:r>
              <a:rPr lang="en-US" altLang="zh-CN" sz="3200" b="1" u="none" strike="noStrike" cap="none" dirty="0">
                <a:solidFill>
                  <a:srgbClr val="265B9E"/>
                </a:solidFill>
                <a:latin typeface="Roboto"/>
                <a:ea typeface="Roboto"/>
                <a:cs typeface="Roboto"/>
                <a:sym typeface="Roboto"/>
              </a:rPr>
              <a:t>Main Series Compatibility</a:t>
            </a:r>
            <a:endParaRPr lang="en-US" altLang="zh-CN" sz="3200" b="1" u="none" strike="noStrike" cap="none" dirty="0">
              <a:solidFill>
                <a:srgbClr val="265B9E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50"/>
              <a:buFont typeface="Roboto"/>
              <a:buNone/>
            </a:pPr>
            <a:endParaRPr lang="en-US" altLang="zh-CN" sz="3200" b="1" u="none" strike="noStrike" cap="none" dirty="0">
              <a:solidFill>
                <a:srgbClr val="265B9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5"/>
          <p:cNvSpPr/>
          <p:nvPr/>
        </p:nvSpPr>
        <p:spPr>
          <a:xfrm>
            <a:off x="1482725" y="1113155"/>
            <a:ext cx="9239885" cy="5281930"/>
          </a:xfrm>
          <a:prstGeom prst="roundRect">
            <a:avLst>
              <a:gd name="adj" fmla="val 2337"/>
            </a:avLst>
          </a:prstGeom>
          <a:solidFill>
            <a:schemeClr val="lt1"/>
          </a:solidFill>
          <a:ln>
            <a:noFill/>
          </a:ln>
          <a:effectLst>
            <a:outerShdw blurRad="292100" algn="ctr" rotWithShape="0">
              <a:srgbClr val="000000">
                <a:alpha val="1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1482090" y="1771015"/>
            <a:ext cx="9241155" cy="483235"/>
          </a:xfrm>
          <a:prstGeom prst="rect">
            <a:avLst/>
          </a:prstGeom>
          <a:solidFill>
            <a:srgbClr val="7F7F7F">
              <a:alpha val="1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1481455" y="1102995"/>
            <a:ext cx="9241790" cy="652780"/>
          </a:xfrm>
          <a:custGeom>
            <a:avLst/>
            <a:gdLst/>
            <a:ahLst/>
            <a:cxnLst/>
            <a:rect l="l" t="t" r="r" b="b"/>
            <a:pathLst>
              <a:path w="17310" h="1075" extrusionOk="0">
                <a:moveTo>
                  <a:pt x="12" y="200"/>
                </a:moveTo>
                <a:cubicBezTo>
                  <a:pt x="12" y="90"/>
                  <a:pt x="102" y="0"/>
                  <a:pt x="212" y="0"/>
                </a:cubicBezTo>
                <a:lnTo>
                  <a:pt x="17095" y="0"/>
                </a:lnTo>
                <a:cubicBezTo>
                  <a:pt x="17205" y="0"/>
                  <a:pt x="17295" y="90"/>
                  <a:pt x="17295" y="200"/>
                </a:cubicBezTo>
                <a:lnTo>
                  <a:pt x="17310" y="1075"/>
                </a:lnTo>
                <a:lnTo>
                  <a:pt x="0" y="1060"/>
                </a:lnTo>
                <a:lnTo>
                  <a:pt x="12" y="200"/>
                </a:lnTo>
                <a:close/>
              </a:path>
            </a:pathLst>
          </a:custGeom>
          <a:solidFill>
            <a:srgbClr val="029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2" name="Google Shape;242;p5"/>
          <p:cNvCxnSpPr/>
          <p:nvPr/>
        </p:nvCxnSpPr>
        <p:spPr>
          <a:xfrm>
            <a:off x="1536700" y="1154430"/>
            <a:ext cx="2505710" cy="578485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文本框 3"/>
          <p:cNvSpPr txBox="1"/>
          <p:nvPr/>
        </p:nvSpPr>
        <p:spPr>
          <a:xfrm>
            <a:off x="2550795" y="1129030"/>
            <a:ext cx="1491615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en-US" altLang="zh-CN" sz="1600" b="1">
                <a:solidFill>
                  <a:schemeClr val="bg1"/>
                </a:solidFill>
                <a:latin typeface="Roboto" charset="0"/>
                <a:cs typeface="Roboto" charset="0"/>
              </a:rPr>
              <a:t>Functions</a:t>
            </a:r>
            <a:endParaRPr lang="en-US" altLang="zh-CN" sz="1600" b="1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76730" y="1374140"/>
            <a:ext cx="1265555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b="1">
                <a:solidFill>
                  <a:schemeClr val="bg1"/>
                </a:solidFill>
                <a:latin typeface="Roboto" charset="0"/>
                <a:cs typeface="Roboto" charset="0"/>
              </a:rPr>
              <a:t>Models</a:t>
            </a:r>
            <a:endParaRPr lang="en-US" altLang="zh-CN" sz="1600" b="1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57650" y="1122680"/>
            <a:ext cx="1381125" cy="6330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Roboto" charset="0"/>
                <a:cs typeface="Roboto" charset="0"/>
              </a:rPr>
              <a:t>Liveview</a:t>
            </a:r>
            <a:endParaRPr lang="en-US" altLang="zh-CN" sz="1400" b="1">
              <a:solidFill>
                <a:schemeClr val="bg1"/>
              </a:solidFill>
              <a:latin typeface="Roboto" charset="0"/>
              <a:cs typeface="Roboto" charset="0"/>
            </a:endParaRPr>
          </a:p>
          <a:p>
            <a:pPr algn="ctr"/>
            <a:r>
              <a:rPr lang="en-US" altLang="zh-CN" sz="1400" b="1">
                <a:solidFill>
                  <a:schemeClr val="bg1"/>
                </a:solidFill>
                <a:latin typeface="Roboto" charset="0"/>
                <a:cs typeface="Roboto" charset="0"/>
              </a:rPr>
              <a:t>Playback</a:t>
            </a:r>
            <a:endParaRPr lang="en-US" altLang="zh-CN" sz="1400" b="1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28435" y="1129665"/>
            <a:ext cx="1346200" cy="6032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Roboto" charset="0"/>
                <a:cs typeface="Roboto" charset="0"/>
              </a:rPr>
              <a:t>Media</a:t>
            </a:r>
            <a:endParaRPr lang="en-US" altLang="zh-CN" sz="1400" b="1">
              <a:solidFill>
                <a:schemeClr val="bg1"/>
              </a:solidFill>
              <a:latin typeface="Roboto" charset="0"/>
              <a:cs typeface="Roboto" charset="0"/>
            </a:endParaRPr>
          </a:p>
          <a:p>
            <a:pPr algn="ctr"/>
            <a:r>
              <a:rPr lang="en-US" altLang="zh-CN" sz="1400" b="1">
                <a:solidFill>
                  <a:schemeClr val="bg1"/>
                </a:solidFill>
                <a:latin typeface="Roboto" charset="0"/>
                <a:cs typeface="Roboto" charset="0"/>
              </a:rPr>
              <a:t>Configuration</a:t>
            </a:r>
            <a:endParaRPr lang="en-US" altLang="zh-CN" sz="1400" b="1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36230" y="1113155"/>
            <a:ext cx="1144905" cy="62865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Roboto" charset="0"/>
                <a:cs typeface="Roboto" charset="0"/>
              </a:rPr>
              <a:t>PTZ</a:t>
            </a:r>
            <a:endParaRPr lang="en-US" altLang="zh-CN" sz="1400" b="1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88120" y="1129030"/>
            <a:ext cx="1635125" cy="61341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Roboto" charset="0"/>
                <a:cs typeface="Roboto" charset="0"/>
              </a:rPr>
              <a:t>Event</a:t>
            </a:r>
            <a:endParaRPr lang="en-US" altLang="zh-CN" sz="1400" b="1">
              <a:solidFill>
                <a:schemeClr val="bg1"/>
              </a:solidFill>
              <a:latin typeface="Roboto" charset="0"/>
              <a:cs typeface="Roboto" charset="0"/>
            </a:endParaRPr>
          </a:p>
          <a:p>
            <a:pPr algn="ctr"/>
            <a:r>
              <a:rPr lang="en-US" altLang="zh-CN" sz="1400" b="1">
                <a:solidFill>
                  <a:schemeClr val="bg1"/>
                </a:solidFill>
                <a:latin typeface="Roboto" charset="0"/>
                <a:cs typeface="Roboto" charset="0"/>
              </a:rPr>
              <a:t>&amp; Action</a:t>
            </a:r>
            <a:endParaRPr lang="en-US" altLang="zh-CN" sz="1400" b="1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92730" y="1885950"/>
            <a:ext cx="139827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Roboto" charset="0"/>
                <a:cs typeface="Roboto" charset="0"/>
              </a:rPr>
              <a:t>Mini Series</a:t>
            </a:r>
            <a:endParaRPr lang="en-US" altLang="zh-CN" sz="1200">
              <a:latin typeface="Roboto" charset="0"/>
              <a:cs typeface="Roboto" charset="0"/>
            </a:endParaRPr>
          </a:p>
        </p:txBody>
      </p:sp>
      <p:pic>
        <p:nvPicPr>
          <p:cNvPr id="20" name="图片 19" descr="迷你IPC系列.2202"/>
          <p:cNvPicPr>
            <a:picLocks noChangeAspect="1"/>
          </p:cNvPicPr>
          <p:nvPr/>
        </p:nvPicPr>
        <p:blipFill>
          <a:blip r:embed="rId2"/>
          <a:srcRect b="28493"/>
          <a:stretch>
            <a:fillRect/>
          </a:stretch>
        </p:blipFill>
        <p:spPr>
          <a:xfrm>
            <a:off x="1703705" y="1701165"/>
            <a:ext cx="1012190" cy="517525"/>
          </a:xfrm>
          <a:prstGeom prst="rect">
            <a:avLst/>
          </a:prstGeom>
        </p:spPr>
      </p:pic>
      <p:sp>
        <p:nvSpPr>
          <p:cNvPr id="98" name="Google Shape;201;p5"/>
          <p:cNvSpPr/>
          <p:nvPr/>
        </p:nvSpPr>
        <p:spPr>
          <a:xfrm>
            <a:off x="1482090" y="2882900"/>
            <a:ext cx="9241155" cy="507365"/>
          </a:xfrm>
          <a:prstGeom prst="rect">
            <a:avLst/>
          </a:prstGeom>
          <a:solidFill>
            <a:srgbClr val="7F7F7F">
              <a:alpha val="1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792730" y="2431415"/>
            <a:ext cx="108966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Roboto" charset="0"/>
                <a:cs typeface="Roboto" charset="0"/>
              </a:rPr>
              <a:t>Pro Series</a:t>
            </a:r>
            <a:endParaRPr lang="en-US" altLang="zh-CN" sz="1200">
              <a:latin typeface="Roboto" charset="0"/>
              <a:cs typeface="Roboto" charset="0"/>
            </a:endParaRPr>
          </a:p>
        </p:txBody>
      </p:sp>
      <p:pic>
        <p:nvPicPr>
          <p:cNvPr id="22" name="图片 21" descr="IPC PRO.2539"/>
          <p:cNvPicPr>
            <a:picLocks noChangeAspect="1"/>
          </p:cNvPicPr>
          <p:nvPr/>
        </p:nvPicPr>
        <p:blipFill>
          <a:blip r:embed="rId3"/>
          <a:srcRect b="18852"/>
          <a:stretch>
            <a:fillRect/>
          </a:stretch>
        </p:blipFill>
        <p:spPr>
          <a:xfrm>
            <a:off x="1609725" y="2220595"/>
            <a:ext cx="989965" cy="55435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792730" y="2997835"/>
            <a:ext cx="130683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Roboto" charset="0"/>
                <a:cs typeface="Roboto" charset="0"/>
              </a:rPr>
              <a:t>PTZ Series</a:t>
            </a:r>
            <a:endParaRPr lang="en-US" altLang="zh-CN" sz="1200">
              <a:latin typeface="Roboto" charset="0"/>
              <a:cs typeface="Roboto" charset="0"/>
            </a:endParaRPr>
          </a:p>
        </p:txBody>
      </p:sp>
      <p:pic>
        <p:nvPicPr>
          <p:cNvPr id="38" name="图片 5" descr="20190905-PTZ"/>
          <p:cNvPicPr>
            <a:picLocks noChangeAspect="1"/>
          </p:cNvPicPr>
          <p:nvPr/>
        </p:nvPicPr>
        <p:blipFill>
          <a:blip r:embed="rId4"/>
          <a:srcRect b="21570"/>
          <a:stretch>
            <a:fillRect/>
          </a:stretch>
        </p:blipFill>
        <p:spPr>
          <a:xfrm>
            <a:off x="1703705" y="2882900"/>
            <a:ext cx="880745" cy="5372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662555" y="3498850"/>
            <a:ext cx="1350010" cy="3600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latin typeface="Roboto" charset="0"/>
                <a:cs typeface="Roboto" charset="0"/>
              </a:rPr>
              <a:t> 360</a:t>
            </a:r>
            <a:r>
              <a:rPr lang="zh-CN" altLang="en-US" sz="1200">
                <a:latin typeface="Roboto" charset="0"/>
                <a:cs typeface="Roboto" charset="0"/>
              </a:rPr>
              <a:t>°</a:t>
            </a:r>
            <a:r>
              <a:rPr lang="en-US" altLang="zh-CN" sz="1200">
                <a:latin typeface="Roboto" charset="0"/>
                <a:cs typeface="Roboto" charset="0"/>
              </a:rPr>
              <a:t> Fisheye</a:t>
            </a:r>
            <a:endParaRPr lang="en-US" altLang="zh-CN" sz="1200">
              <a:latin typeface="Roboto" charset="0"/>
              <a:cs typeface="Roboto" charset="0"/>
            </a:endParaRPr>
          </a:p>
        </p:txBody>
      </p:sp>
      <p:pic>
        <p:nvPicPr>
          <p:cNvPr id="25" name="图片 24" descr="鱼眼.2213"/>
          <p:cNvPicPr>
            <a:picLocks noChangeAspect="1"/>
          </p:cNvPicPr>
          <p:nvPr/>
        </p:nvPicPr>
        <p:blipFill>
          <a:blip r:embed="rId5"/>
          <a:srcRect l="30275" t="25673" r="27042" b="27699"/>
          <a:stretch>
            <a:fillRect/>
          </a:stretch>
        </p:blipFill>
        <p:spPr>
          <a:xfrm>
            <a:off x="1884045" y="3524885"/>
            <a:ext cx="441325" cy="334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2662555" y="4602480"/>
            <a:ext cx="1640840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>
                <a:latin typeface="Roboto" charset="0"/>
                <a:cs typeface="Roboto" charset="0"/>
              </a:rPr>
              <a:t> </a:t>
            </a:r>
            <a:r>
              <a:rPr lang="en-US" sz="1200" dirty="0">
                <a:latin typeface="Roboto" charset="0"/>
                <a:cs typeface="Roboto" charset="0"/>
              </a:rPr>
              <a:t>Dual- sensor</a:t>
            </a:r>
            <a:endParaRPr lang="en-US" sz="1200" dirty="0">
              <a:latin typeface="Roboto" charset="0"/>
              <a:cs typeface="Roboto" charset="0"/>
            </a:endParaRPr>
          </a:p>
        </p:txBody>
      </p:sp>
      <p:sp>
        <p:nvSpPr>
          <p:cNvPr id="100" name="Google Shape;201;p5"/>
          <p:cNvSpPr/>
          <p:nvPr/>
        </p:nvSpPr>
        <p:spPr>
          <a:xfrm>
            <a:off x="1483360" y="5032375"/>
            <a:ext cx="9240520" cy="465455"/>
          </a:xfrm>
          <a:prstGeom prst="rect">
            <a:avLst/>
          </a:prstGeom>
          <a:solidFill>
            <a:srgbClr val="7F7F7F">
              <a:alpha val="1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" name="图片 16" descr="08-3"/>
          <p:cNvPicPr>
            <a:picLocks noChangeAspect="1"/>
          </p:cNvPicPr>
          <p:nvPr/>
        </p:nvPicPr>
        <p:blipFill>
          <a:blip r:embed="rId6"/>
          <a:srcRect l="32817" t="26741" r="33783" b="23472"/>
          <a:stretch>
            <a:fillRect/>
          </a:stretch>
        </p:blipFill>
        <p:spPr>
          <a:xfrm>
            <a:off x="1884045" y="4576445"/>
            <a:ext cx="379095" cy="3530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1000"/>
              </a:prstClr>
            </a:outerShdw>
          </a:effectLst>
        </p:spPr>
      </p:pic>
      <p:pic>
        <p:nvPicPr>
          <p:cNvPr id="31" name="图片 8" descr="02.109"/>
          <p:cNvPicPr>
            <a:picLocks noChangeAspect="1"/>
          </p:cNvPicPr>
          <p:nvPr/>
        </p:nvPicPr>
        <p:blipFill>
          <a:blip r:embed="rId7"/>
          <a:srcRect l="21289" t="31934" r="21913" b="32050"/>
          <a:stretch>
            <a:fillRect/>
          </a:stretch>
        </p:blipFill>
        <p:spPr>
          <a:xfrm>
            <a:off x="1825625" y="5198110"/>
            <a:ext cx="499745" cy="177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1000"/>
              </a:prstClr>
            </a:outerShdw>
          </a:effectLst>
        </p:spPr>
      </p:pic>
      <p:sp>
        <p:nvSpPr>
          <p:cNvPr id="28" name="文本框 27"/>
          <p:cNvSpPr txBox="1"/>
          <p:nvPr/>
        </p:nvSpPr>
        <p:spPr>
          <a:xfrm>
            <a:off x="2599690" y="5142230"/>
            <a:ext cx="1613535" cy="306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>
                <a:latin typeface="Roboto" charset="0"/>
                <a:cs typeface="Roboto" charset="0"/>
              </a:rPr>
              <a:t> Multi</a:t>
            </a:r>
            <a:r>
              <a:rPr lang="en-US" sz="1200" dirty="0">
                <a:latin typeface="Roboto" charset="0"/>
                <a:cs typeface="Roboto" charset="0"/>
              </a:rPr>
              <a:t>- sensor</a:t>
            </a:r>
            <a:endParaRPr lang="en-US" sz="1200" dirty="0">
              <a:latin typeface="Roboto" charset="0"/>
              <a:cs typeface="Roboto" charset="0"/>
            </a:endParaRPr>
          </a:p>
        </p:txBody>
      </p:sp>
      <p:pic>
        <p:nvPicPr>
          <p:cNvPr id="29" name="图片 28" descr="图层 1 拷贝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84045" y="5552440"/>
            <a:ext cx="313690" cy="403860"/>
          </a:xfrm>
          <a:prstGeom prst="rect">
            <a:avLst/>
          </a:prstGeom>
        </p:spPr>
      </p:pic>
      <p:sp>
        <p:nvSpPr>
          <p:cNvPr id="80" name="文本框 79"/>
          <p:cNvSpPr txBox="1"/>
          <p:nvPr/>
        </p:nvSpPr>
        <p:spPr>
          <a:xfrm>
            <a:off x="8343265" y="1845945"/>
            <a:ext cx="4127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/</a:t>
            </a:r>
            <a:endParaRPr lang="en-US" altLang="zh-CN" sz="1600"/>
          </a:p>
        </p:txBody>
      </p:sp>
      <p:sp>
        <p:nvSpPr>
          <p:cNvPr id="81" name="文本框 80"/>
          <p:cNvSpPr txBox="1"/>
          <p:nvPr/>
        </p:nvSpPr>
        <p:spPr>
          <a:xfrm>
            <a:off x="8343265" y="5558790"/>
            <a:ext cx="4127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/</a:t>
            </a:r>
            <a:endParaRPr lang="en-US" altLang="zh-CN" sz="1600"/>
          </a:p>
        </p:txBody>
      </p:sp>
      <p:sp>
        <p:nvSpPr>
          <p:cNvPr id="82" name="文本框 81"/>
          <p:cNvSpPr txBox="1"/>
          <p:nvPr/>
        </p:nvSpPr>
        <p:spPr>
          <a:xfrm>
            <a:off x="8343265" y="3517900"/>
            <a:ext cx="4127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/</a:t>
            </a:r>
            <a:endParaRPr lang="en-US" altLang="zh-CN" sz="1600"/>
          </a:p>
        </p:txBody>
      </p:sp>
      <p:sp>
        <p:nvSpPr>
          <p:cNvPr id="83" name="文本框 82"/>
          <p:cNvSpPr txBox="1"/>
          <p:nvPr/>
        </p:nvSpPr>
        <p:spPr>
          <a:xfrm>
            <a:off x="8343265" y="2423795"/>
            <a:ext cx="4127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/</a:t>
            </a:r>
            <a:endParaRPr lang="en-US" altLang="zh-CN" sz="1600"/>
          </a:p>
        </p:txBody>
      </p:sp>
      <p:sp>
        <p:nvSpPr>
          <p:cNvPr id="84" name="文本框 83"/>
          <p:cNvSpPr txBox="1"/>
          <p:nvPr/>
        </p:nvSpPr>
        <p:spPr>
          <a:xfrm>
            <a:off x="8343265" y="5079365"/>
            <a:ext cx="4127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/</a:t>
            </a:r>
            <a:endParaRPr lang="en-US" altLang="zh-CN" sz="1600"/>
          </a:p>
        </p:txBody>
      </p:sp>
      <p:sp>
        <p:nvSpPr>
          <p:cNvPr id="85" name="文本框 84"/>
          <p:cNvSpPr txBox="1"/>
          <p:nvPr/>
        </p:nvSpPr>
        <p:spPr>
          <a:xfrm>
            <a:off x="8343265" y="4595495"/>
            <a:ext cx="4127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/</a:t>
            </a:r>
            <a:endParaRPr lang="en-US" altLang="zh-CN" sz="1600"/>
          </a:p>
        </p:txBody>
      </p:sp>
      <p:pic>
        <p:nvPicPr>
          <p:cNvPr id="87" name="Google Shape;254;p5" descr="支持SLAM"/>
          <p:cNvPicPr preferRelativeResize="0"/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8397240" y="30435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254;p5" descr="支持SLAM"/>
          <p:cNvPicPr preferRelativeResize="0"/>
          <p:nvPr>
            <p:custDataLst>
              <p:tags r:id="rId1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25038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254;p5" descr="支持SLAM"/>
          <p:cNvPicPr preferRelativeResize="0"/>
          <p:nvPr>
            <p:custDataLst>
              <p:tags r:id="rId13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3030855"/>
            <a:ext cx="224790" cy="2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201;p5"/>
          <p:cNvSpPr/>
          <p:nvPr/>
        </p:nvSpPr>
        <p:spPr>
          <a:xfrm>
            <a:off x="1483360" y="3976370"/>
            <a:ext cx="9239250" cy="490220"/>
          </a:xfrm>
          <a:prstGeom prst="rect">
            <a:avLst/>
          </a:prstGeom>
          <a:solidFill>
            <a:srgbClr val="7F7F7F">
              <a:alpha val="1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477510" y="1122680"/>
            <a:ext cx="1051560" cy="63309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Roboto" charset="0"/>
                <a:cs typeface="Roboto" charset="0"/>
              </a:rPr>
              <a:t>2-way Audio</a:t>
            </a:r>
            <a:endParaRPr lang="en-US" altLang="zh-CN" sz="1400" b="1" dirty="0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2662555" y="5518150"/>
            <a:ext cx="1350010" cy="521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 dirty="0">
                <a:latin typeface="Roboto" charset="0"/>
                <a:cs typeface="Roboto" charset="0"/>
              </a:rPr>
              <a:t> 4G Solar-powered Kit</a:t>
            </a:r>
            <a:endParaRPr lang="en-US" altLang="zh-CN" sz="1200" dirty="0">
              <a:latin typeface="Roboto" charset="0"/>
              <a:cs typeface="Roboto" charset="0"/>
            </a:endParaRPr>
          </a:p>
        </p:txBody>
      </p:sp>
      <p:pic>
        <p:nvPicPr>
          <p:cNvPr id="34" name="Google Shape;254;p5" descr="支持SLAM"/>
          <p:cNvPicPr preferRelativeResize="0"/>
          <p:nvPr>
            <p:custDataLst>
              <p:tags r:id="rId14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4163695"/>
            <a:ext cx="224790" cy="2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文本框 72"/>
          <p:cNvSpPr txBox="1"/>
          <p:nvPr/>
        </p:nvSpPr>
        <p:spPr>
          <a:xfrm>
            <a:off x="8343265" y="4022090"/>
            <a:ext cx="412750" cy="490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/>
              <a:t>/</a:t>
            </a:r>
            <a:endParaRPr lang="en-US" altLang="zh-CN" sz="1600"/>
          </a:p>
        </p:txBody>
      </p:sp>
      <p:sp>
        <p:nvSpPr>
          <p:cNvPr id="74" name="文本框 73"/>
          <p:cNvSpPr txBox="1"/>
          <p:nvPr/>
        </p:nvSpPr>
        <p:spPr>
          <a:xfrm>
            <a:off x="2513965" y="3945255"/>
            <a:ext cx="1647190" cy="521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1200">
                <a:latin typeface="Roboto" charset="0"/>
                <a:cs typeface="Roboto" charset="0"/>
              </a:rPr>
              <a:t>180</a:t>
            </a:r>
            <a:r>
              <a:rPr lang="en-US" altLang="en-US" sz="1200">
                <a:latin typeface="Roboto" charset="0"/>
                <a:cs typeface="Roboto" charset="0"/>
              </a:rPr>
              <a:t>°</a:t>
            </a:r>
            <a:r>
              <a:rPr lang="en-US" altLang="zh-CN" sz="1200">
                <a:latin typeface="Roboto" charset="0"/>
                <a:cs typeface="Roboto" charset="0"/>
              </a:rPr>
              <a:t> Panoramic  Dome/Bullet</a:t>
            </a:r>
            <a:endParaRPr lang="en-US" altLang="zh-CN" sz="1200">
              <a:latin typeface="Roboto" charset="0"/>
              <a:cs typeface="Roboto" charset="0"/>
            </a:endParaRPr>
          </a:p>
        </p:txBody>
      </p:sp>
      <p:pic>
        <p:nvPicPr>
          <p:cNvPr id="76" name="图片 75" descr="修改雨罩版本.4101"/>
          <p:cNvPicPr>
            <a:picLocks noChangeAspect="1"/>
          </p:cNvPicPr>
          <p:nvPr/>
        </p:nvPicPr>
        <p:blipFill>
          <a:blip r:embed="rId15"/>
          <a:srcRect l="33102" t="25852" r="29051" b="35454"/>
          <a:stretch>
            <a:fillRect/>
          </a:stretch>
        </p:blipFill>
        <p:spPr>
          <a:xfrm>
            <a:off x="1703705" y="4048125"/>
            <a:ext cx="494665" cy="314960"/>
          </a:xfrm>
          <a:prstGeom prst="rect">
            <a:avLst/>
          </a:prstGeom>
        </p:spPr>
      </p:pic>
      <p:cxnSp>
        <p:nvCxnSpPr>
          <p:cNvPr id="79" name="直接连接符 78"/>
          <p:cNvCxnSpPr/>
          <p:nvPr>
            <p:custDataLst>
              <p:tags r:id="rId16"/>
            </p:custDataLst>
          </p:nvPr>
        </p:nvCxnSpPr>
        <p:spPr>
          <a:xfrm>
            <a:off x="9417050" y="494030"/>
            <a:ext cx="0" cy="23050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77" name="图片 76" descr="D7601.1745"/>
          <p:cNvPicPr>
            <a:picLocks noChangeAspect="1"/>
          </p:cNvPicPr>
          <p:nvPr/>
        </p:nvPicPr>
        <p:blipFill>
          <a:blip r:embed="rId17"/>
          <a:srcRect l="29319" t="27084" r="28162" b="19864"/>
          <a:stretch>
            <a:fillRect/>
          </a:stretch>
        </p:blipFill>
        <p:spPr>
          <a:xfrm>
            <a:off x="2051685" y="4047490"/>
            <a:ext cx="347980" cy="315595"/>
          </a:xfrm>
          <a:prstGeom prst="rect">
            <a:avLst/>
          </a:prstGeom>
        </p:spPr>
      </p:pic>
      <p:pic>
        <p:nvPicPr>
          <p:cNvPr id="2" name="Google Shape;254;p5" descr="支持SLAM"/>
          <p:cNvPicPr preferRelativeResize="0"/>
          <p:nvPr>
            <p:custDataLst>
              <p:tags r:id="rId18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19259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4;p5" descr="支持SLAM"/>
          <p:cNvPicPr preferRelativeResize="0"/>
          <p:nvPr>
            <p:custDataLst>
              <p:tags r:id="rId19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25038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54;p5" descr="支持SLAM"/>
          <p:cNvPicPr preferRelativeResize="0"/>
          <p:nvPr>
            <p:custDataLst>
              <p:tags r:id="rId2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30308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54;p5" descr="支持SLAM"/>
          <p:cNvPicPr preferRelativeResize="0"/>
          <p:nvPr>
            <p:custDataLst>
              <p:tags r:id="rId21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359791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54;p5" descr="支持SLAM"/>
          <p:cNvPicPr preferRelativeResize="0"/>
          <p:nvPr>
            <p:custDataLst>
              <p:tags r:id="rId2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416369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54;p5" descr="支持SLAM"/>
          <p:cNvPicPr preferRelativeResize="0"/>
          <p:nvPr>
            <p:custDataLst>
              <p:tags r:id="rId23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46755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54;p5" descr="支持SLAM"/>
          <p:cNvPicPr preferRelativeResize="0"/>
          <p:nvPr>
            <p:custDataLst>
              <p:tags r:id="rId24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515874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254;p5" descr="支持SLAM"/>
          <p:cNvPicPr preferRelativeResize="0"/>
          <p:nvPr>
            <p:custDataLst>
              <p:tags r:id="rId25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563880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254;p5" descr="支持SLAM"/>
          <p:cNvPicPr preferRelativeResize="0"/>
          <p:nvPr>
            <p:custDataLst>
              <p:tags r:id="rId26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19259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254;p5" descr="支持SLAM"/>
          <p:cNvPicPr preferRelativeResize="0"/>
          <p:nvPr>
            <p:custDataLst>
              <p:tags r:id="rId27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25038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254;p5" descr="支持SLAM"/>
          <p:cNvPicPr preferRelativeResize="0"/>
          <p:nvPr>
            <p:custDataLst>
              <p:tags r:id="rId28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30308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254;p5" descr="支持SLAM"/>
          <p:cNvPicPr preferRelativeResize="0"/>
          <p:nvPr>
            <p:custDataLst>
              <p:tags r:id="rId29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359791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254;p5" descr="支持SLAM"/>
          <p:cNvPicPr preferRelativeResize="0"/>
          <p:nvPr>
            <p:custDataLst>
              <p:tags r:id="rId3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416369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254;p5" descr="支持SLAM"/>
          <p:cNvPicPr preferRelativeResize="0"/>
          <p:nvPr>
            <p:custDataLst>
              <p:tags r:id="rId31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46755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254;p5" descr="支持SLAM"/>
          <p:cNvPicPr preferRelativeResize="0"/>
          <p:nvPr>
            <p:custDataLst>
              <p:tags r:id="rId3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515874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254;p5" descr="支持SLAM"/>
          <p:cNvPicPr preferRelativeResize="0"/>
          <p:nvPr>
            <p:custDataLst>
              <p:tags r:id="rId33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563880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254;p5" descr="支持SLAM"/>
          <p:cNvPicPr preferRelativeResize="0"/>
          <p:nvPr>
            <p:custDataLst>
              <p:tags r:id="rId34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19259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254;p5" descr="支持SLAM"/>
          <p:cNvPicPr preferRelativeResize="0"/>
          <p:nvPr>
            <p:custDataLst>
              <p:tags r:id="rId35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25038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254;p5" descr="支持SLAM"/>
          <p:cNvPicPr preferRelativeResize="0"/>
          <p:nvPr>
            <p:custDataLst>
              <p:tags r:id="rId36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30308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254;p5" descr="支持SLAM"/>
          <p:cNvPicPr preferRelativeResize="0"/>
          <p:nvPr>
            <p:custDataLst>
              <p:tags r:id="rId37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359791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254;p5" descr="支持SLAM"/>
          <p:cNvPicPr preferRelativeResize="0"/>
          <p:nvPr>
            <p:custDataLst>
              <p:tags r:id="rId38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416369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254;p5" descr="支持SLAM"/>
          <p:cNvPicPr preferRelativeResize="0"/>
          <p:nvPr>
            <p:custDataLst>
              <p:tags r:id="rId39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46755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254;p5" descr="支持SLAM"/>
          <p:cNvPicPr preferRelativeResize="0"/>
          <p:nvPr>
            <p:custDataLst>
              <p:tags r:id="rId4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515874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254;p5" descr="支持SLAM"/>
          <p:cNvPicPr preferRelativeResize="0"/>
          <p:nvPr>
            <p:custDataLst>
              <p:tags r:id="rId41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5638800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54;p5" descr="支持SLAM"/>
          <p:cNvPicPr preferRelativeResize="0"/>
          <p:nvPr>
            <p:custDataLst>
              <p:tags r:id="rId4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192595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54;p5" descr="支持SLAM"/>
          <p:cNvPicPr preferRelativeResize="0"/>
          <p:nvPr>
            <p:custDataLst>
              <p:tags r:id="rId43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5158740"/>
            <a:ext cx="224790" cy="210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组合 58"/>
          <p:cNvGrpSpPr/>
          <p:nvPr/>
        </p:nvGrpSpPr>
        <p:grpSpPr>
          <a:xfrm>
            <a:off x="462915" y="6376035"/>
            <a:ext cx="11533647" cy="481965"/>
            <a:chOff x="831" y="9881"/>
            <a:chExt cx="17729" cy="759"/>
          </a:xfrm>
        </p:grpSpPr>
        <p:sp>
          <p:nvSpPr>
            <p:cNvPr id="78" name="灯片编号占位符 7"/>
            <p:cNvSpPr>
              <a:spLocks noGrp="1"/>
            </p:cNvSpPr>
            <p:nvPr/>
          </p:nvSpPr>
          <p:spPr>
            <a:xfrm flipH="1">
              <a:off x="15783" y="9881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chemeClr val="bg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chemeClr val="bg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103" name="椭圆 102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104" name="椭圆 103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pic>
        <p:nvPicPr>
          <p:cNvPr id="49" name="Google Shape;254;p5" descr="支持SLAM"/>
          <p:cNvPicPr preferRelativeResize="0"/>
          <p:nvPr>
            <p:custDataLst>
              <p:tags r:id="rId44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5638800"/>
            <a:ext cx="224790" cy="210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" name="组合 54"/>
          <p:cNvGrpSpPr/>
          <p:nvPr/>
        </p:nvGrpSpPr>
        <p:grpSpPr>
          <a:xfrm>
            <a:off x="8679180" y="447040"/>
            <a:ext cx="1426210" cy="346710"/>
            <a:chOff x="13668" y="644"/>
            <a:chExt cx="2246" cy="546"/>
          </a:xfrm>
        </p:grpSpPr>
        <p:pic>
          <p:nvPicPr>
            <p:cNvPr id="56" name="图片 55" descr="新LOGO-彩色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46"/>
            <a:stretch>
              <a:fillRect/>
            </a:stretch>
          </p:blipFill>
          <p:spPr>
            <a:xfrm>
              <a:off x="13668" y="644"/>
              <a:ext cx="1984" cy="546"/>
            </a:xfrm>
            <a:prstGeom prst="rect">
              <a:avLst/>
            </a:prstGeom>
          </p:spPr>
        </p:pic>
        <p:cxnSp>
          <p:nvCxnSpPr>
            <p:cNvPr id="57" name="直接连接符 56"/>
            <p:cNvCxnSpPr/>
            <p:nvPr>
              <p:custDataLst>
                <p:tags r:id="rId47"/>
              </p:custDataLst>
            </p:nvPr>
          </p:nvCxnSpPr>
          <p:spPr>
            <a:xfrm>
              <a:off x="15914" y="747"/>
              <a:ext cx="0" cy="363"/>
            </a:xfrm>
            <a:prstGeom prst="line">
              <a:avLst/>
            </a:prstGeom>
            <a:ln>
              <a:solidFill>
                <a:srgbClr val="3B3838">
                  <a:alpha val="30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105" name="图片 104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252710" y="447040"/>
            <a:ext cx="1315720" cy="302895"/>
          </a:xfrm>
          <a:prstGeom prst="rect">
            <a:avLst/>
          </a:prstGeom>
        </p:spPr>
      </p:pic>
      <p:pic>
        <p:nvPicPr>
          <p:cNvPr id="52" name="Google Shape;254;p5" descr="支持SLAM"/>
          <p:cNvPicPr preferRelativeResize="0"/>
          <p:nvPr>
            <p:custDataLst>
              <p:tags r:id="rId49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467550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54;p5" descr="支持SLAM"/>
          <p:cNvPicPr preferRelativeResize="0"/>
          <p:nvPr>
            <p:custDataLst>
              <p:tags r:id="rId5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3597910"/>
            <a:ext cx="224790" cy="2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1;p5"/>
          <p:cNvSpPr/>
          <p:nvPr/>
        </p:nvSpPr>
        <p:spPr>
          <a:xfrm>
            <a:off x="1483360" y="5928995"/>
            <a:ext cx="9240520" cy="465455"/>
          </a:xfrm>
          <a:prstGeom prst="rect">
            <a:avLst/>
          </a:prstGeom>
          <a:solidFill>
            <a:srgbClr val="7F7F7F">
              <a:alpha val="1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" name="Google Shape;242;p5"/>
          <p:cNvCxnSpPr/>
          <p:nvPr/>
        </p:nvCxnSpPr>
        <p:spPr>
          <a:xfrm>
            <a:off x="4039870" y="1114425"/>
            <a:ext cx="6350" cy="527304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242;p5"/>
          <p:cNvCxnSpPr/>
          <p:nvPr/>
        </p:nvCxnSpPr>
        <p:spPr>
          <a:xfrm>
            <a:off x="5438775" y="1121410"/>
            <a:ext cx="6350" cy="527304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242;p5"/>
          <p:cNvCxnSpPr/>
          <p:nvPr/>
        </p:nvCxnSpPr>
        <p:spPr>
          <a:xfrm>
            <a:off x="6522085" y="1113155"/>
            <a:ext cx="6350" cy="527304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" name="Google Shape;242;p5"/>
          <p:cNvCxnSpPr/>
          <p:nvPr/>
        </p:nvCxnSpPr>
        <p:spPr>
          <a:xfrm>
            <a:off x="7935595" y="1102995"/>
            <a:ext cx="6350" cy="527304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242;p5"/>
          <p:cNvCxnSpPr/>
          <p:nvPr/>
        </p:nvCxnSpPr>
        <p:spPr>
          <a:xfrm>
            <a:off x="9081770" y="1113155"/>
            <a:ext cx="6350" cy="527304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3" name="文本框 202"/>
          <p:cNvSpPr txBox="1"/>
          <p:nvPr/>
        </p:nvSpPr>
        <p:spPr>
          <a:xfrm>
            <a:off x="2513965" y="6039485"/>
            <a:ext cx="153162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200" dirty="0">
                <a:latin typeface="Roboto" charset="0"/>
                <a:ea typeface="Roboto" charset="0"/>
                <a:cs typeface="Roboto" charset="0"/>
              </a:rPr>
              <a:t>Intelligent Traffic</a:t>
            </a:r>
            <a:endParaRPr lang="en-US" sz="1200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02" name="图片 37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703705" y="5928995"/>
            <a:ext cx="719455" cy="4064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9" name="Google Shape;254;p5" descr="支持SLAM"/>
          <p:cNvPicPr preferRelativeResize="0"/>
          <p:nvPr>
            <p:custDataLst>
              <p:tags r:id="rId52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4587240" y="603948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54;p5" descr="支持SLAM"/>
          <p:cNvPicPr preferRelativeResize="0"/>
          <p:nvPr>
            <p:custDataLst>
              <p:tags r:id="rId53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5899785" y="603948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54;p5" descr="支持SLAM"/>
          <p:cNvPicPr preferRelativeResize="0"/>
          <p:nvPr>
            <p:custDataLst>
              <p:tags r:id="rId54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7068820" y="6039485"/>
            <a:ext cx="224790" cy="21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54;p5" descr="支持SLAM"/>
          <p:cNvPicPr preferRelativeResize="0"/>
          <p:nvPr>
            <p:custDataLst>
              <p:tags r:id="rId55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9714230" y="6039485"/>
            <a:ext cx="224790" cy="21018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文本框 38"/>
          <p:cNvSpPr txBox="1"/>
          <p:nvPr/>
        </p:nvSpPr>
        <p:spPr>
          <a:xfrm>
            <a:off x="8343265" y="6008370"/>
            <a:ext cx="41275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/>
              <a:t>/</a:t>
            </a:r>
            <a:endParaRPr lang="en-US" altLang="zh-CN" sz="1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858" y="635"/>
            <a:ext cx="12193270" cy="6872605"/>
          </a:xfrm>
          <a:prstGeom prst="rect">
            <a:avLst/>
          </a:prstGeom>
          <a:solidFill>
            <a:srgbClr val="235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1923415" y="5859939"/>
            <a:ext cx="2124710" cy="184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200">
                <a:solidFill>
                  <a:schemeClr val="bg1"/>
                </a:solidFill>
                <a:latin typeface="Roboto" charset="0"/>
                <a:cs typeface="Arial" panose="020B0604020202020204" pitchFamily="34" charset="0"/>
              </a:rPr>
              <a:t>www.milesight.com</a:t>
            </a:r>
            <a:endParaRPr lang="zh-CN" altLang="en-US" sz="1200">
              <a:solidFill>
                <a:schemeClr val="bg1"/>
              </a:solidFill>
              <a:latin typeface="Roboto" charset="0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8204835" y="5753735"/>
            <a:ext cx="3827145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>
                <a:solidFill>
                  <a:schemeClr val="bg1"/>
                </a:solidFill>
                <a:latin typeface="Roboto" charset="0"/>
                <a:cs typeface="Arial" panose="020B0604020202020204" pitchFamily="34" charset="0"/>
              </a:rPr>
              <a:t>Building C09, Software Park Phase III,</a:t>
            </a:r>
            <a:endParaRPr lang="en-US" altLang="zh-CN" sz="1200">
              <a:solidFill>
                <a:schemeClr val="bg1"/>
              </a:solidFill>
              <a:latin typeface="Roboto" charset="0"/>
              <a:cs typeface="Arial" panose="020B0604020202020204" pitchFamily="34" charset="0"/>
            </a:endParaRPr>
          </a:p>
          <a:p>
            <a:pPr algn="l"/>
            <a:r>
              <a:rPr lang="en-US" altLang="zh-CN" sz="1200">
                <a:solidFill>
                  <a:schemeClr val="bg1"/>
                </a:solidFill>
                <a:latin typeface="Roboto" charset="0"/>
                <a:cs typeface="Arial" panose="020B0604020202020204" pitchFamily="34" charset="0"/>
              </a:rPr>
              <a:t>Xiamen 361024, Fujian, China</a:t>
            </a:r>
            <a:endParaRPr lang="en-US" altLang="zh-CN" sz="1200">
              <a:solidFill>
                <a:schemeClr val="bg1"/>
              </a:solidFill>
              <a:latin typeface="Roboto" charset="0"/>
              <a:cs typeface="Arial" panose="020B0604020202020204" pitchFamily="34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838200" y="5505450"/>
            <a:ext cx="10642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4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33425" y="2033905"/>
            <a:ext cx="10747375" cy="16027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altLang="zh-CN" cap="all" spc="-50" dirty="0">
                <a:solidFill>
                  <a:schemeClr val="bg1"/>
                </a:solidFill>
                <a:effectLst/>
                <a:uFillTx/>
                <a:ea typeface="Roboto" charset="0"/>
                <a:cs typeface="+mj-lt"/>
                <a:sym typeface="Roboto" charset="0"/>
              </a:rPr>
              <a:t>THANK YOU</a:t>
            </a:r>
            <a:endParaRPr lang="en-US" altLang="zh-CN" cap="all" spc="-50" dirty="0">
              <a:solidFill>
                <a:schemeClr val="bg1"/>
              </a:solidFill>
              <a:effectLst/>
              <a:uFillTx/>
              <a:ea typeface="Roboto" charset="0"/>
              <a:cs typeface="+mj-lt"/>
              <a:sym typeface="Roboto" charset="0"/>
            </a:endParaRPr>
          </a:p>
        </p:txBody>
      </p:sp>
      <p:pic>
        <p:nvPicPr>
          <p:cNvPr id="47" name="图片 46" descr="Milesight-Logo(white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33963" y="1056640"/>
            <a:ext cx="2131060" cy="585470"/>
          </a:xfrm>
          <a:prstGeom prst="rect">
            <a:avLst/>
          </a:prstGeom>
        </p:spPr>
      </p:pic>
      <p:pic>
        <p:nvPicPr>
          <p:cNvPr id="7" name="图片 6" descr="省份坐标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1600" y="5799455"/>
            <a:ext cx="276225" cy="276225"/>
          </a:xfrm>
          <a:prstGeom prst="rect">
            <a:avLst/>
          </a:prstGeom>
        </p:spPr>
      </p:pic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1224280" y="5724367"/>
            <a:ext cx="476885" cy="47688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14" name="椭圆 13"/>
          <p:cNvSpPr/>
          <p:nvPr>
            <p:custDataLst>
              <p:tags r:id="rId10"/>
            </p:custDataLst>
          </p:nvPr>
        </p:nvSpPr>
        <p:spPr>
          <a:xfrm>
            <a:off x="7630160" y="5709127"/>
            <a:ext cx="476885" cy="47688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5" name="图片 4" descr="网络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0000" y="5770245"/>
            <a:ext cx="390525" cy="390525"/>
          </a:xfrm>
          <a:prstGeom prst="rect">
            <a:avLst/>
          </a:prstGeom>
        </p:spPr>
      </p:pic>
      <p:sp>
        <p:nvSpPr>
          <p:cNvPr id="8" name="标题 14"/>
          <p:cNvSpPr>
            <a:spLocks noGrp="1"/>
          </p:cNvSpPr>
          <p:nvPr>
            <p:custDataLst>
              <p:tags r:id="rId13"/>
            </p:custDataLst>
          </p:nvPr>
        </p:nvSpPr>
        <p:spPr>
          <a:xfrm>
            <a:off x="-118745" y="4613910"/>
            <a:ext cx="12436475" cy="72326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 charset="0"/>
              </a:rPr>
              <a:t>Stay in Touch on Milesight Social Media!  </a:t>
            </a:r>
            <a:endParaRPr kumimoji="0" lang="en-US" altLang="zh-CN" sz="1800" b="1" i="0" u="none" strike="noStrike" kern="120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Roboto" charset="0"/>
            </a:endParaRPr>
          </a:p>
        </p:txBody>
      </p:sp>
      <p:pic>
        <p:nvPicPr>
          <p:cNvPr id="12" name="图片 11" descr="C:/Users/Iris/AppData/Local/Temp/picturecompress_20210729105909/output_192.pngoutput_19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084320" y="3148965"/>
            <a:ext cx="4022725" cy="128143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 descr="电池电量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1666716" y="3227070"/>
            <a:ext cx="277495" cy="277495"/>
          </a:xfrm>
          <a:prstGeom prst="rect">
            <a:avLst/>
          </a:prstGeom>
        </p:spPr>
      </p:pic>
      <p:pic>
        <p:nvPicPr>
          <p:cNvPr id="83" name="图片 82" descr="证书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2116" y="4582160"/>
            <a:ext cx="280670" cy="28067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-635" y="4225925"/>
            <a:ext cx="12192635" cy="2632075"/>
          </a:xfrm>
          <a:prstGeom prst="rect">
            <a:avLst/>
          </a:prstGeom>
          <a:gradFill>
            <a:gsLst>
              <a:gs pos="0">
                <a:srgbClr val="0299F4"/>
              </a:gs>
              <a:gs pos="75000">
                <a:srgbClr val="235FA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5" name="图片 4" descr="PPT封面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alphaModFix amt="42000"/>
          </a:blip>
          <a:srcRect t="59145" b="2954"/>
          <a:stretch>
            <a:fillRect/>
          </a:stretch>
        </p:blipFill>
        <p:spPr>
          <a:xfrm>
            <a:off x="-635" y="4224020"/>
            <a:ext cx="12192000" cy="2633980"/>
          </a:xfrm>
          <a:prstGeom prst="rect">
            <a:avLst/>
          </a:prstGeom>
        </p:spPr>
      </p:pic>
      <p:sp>
        <p:nvSpPr>
          <p:cNvPr id="40" name="标题 14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616585" y="546100"/>
            <a:ext cx="7499985" cy="101092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3200" dirty="0">
                <a:solidFill>
                  <a:srgbClr val="265B9E"/>
                </a:solidFill>
                <a:effectLst/>
                <a:latin typeface="Roboto" charset="0"/>
                <a:ea typeface="Roboto" charset="0"/>
              </a:rPr>
              <a:t>HOW MILESIGHT </a:t>
            </a:r>
            <a:r>
              <a:rPr lang="en-US" altLang="zh-CN" sz="3200" cap="all" spc="-50" dirty="0">
                <a:solidFill>
                  <a:srgbClr val="265B9E"/>
                </a:solidFill>
                <a:effectLst/>
                <a:latin typeface="Roboto" charset="0"/>
                <a:ea typeface="Roboto" charset="0"/>
                <a:cs typeface="Roboto" charset="0"/>
                <a:sym typeface="+mn-ea"/>
              </a:rPr>
              <a:t>Deep Integrated </a:t>
            </a:r>
            <a:endParaRPr lang="en-US" altLang="zh-CN" sz="3200" cap="all" spc="-50" dirty="0">
              <a:solidFill>
                <a:srgbClr val="265B9E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rgbClr val="265B9E"/>
                </a:solidFill>
                <a:effectLst/>
                <a:latin typeface="Roboto" charset="0"/>
                <a:ea typeface="Roboto" charset="0"/>
                <a:cs typeface="Roboto" charset="0"/>
                <a:sym typeface="+mn-ea"/>
              </a:rPr>
              <a:t>with</a:t>
            </a:r>
            <a:r>
              <a:rPr lang="en-US" altLang="zh-CN" sz="3200" dirty="0">
                <a:solidFill>
                  <a:srgbClr val="265B9E"/>
                </a:solidFill>
                <a:latin typeface="Roboto" charset="0"/>
                <a:ea typeface="Roboto" charset="0"/>
              </a:rPr>
              <a:t> </a:t>
            </a:r>
            <a:r>
              <a:rPr lang="en-US" altLang="zh-CN" sz="3200" dirty="0">
                <a:solidFill>
                  <a:srgbClr val="265B9E"/>
                </a:solidFill>
                <a:effectLst/>
                <a:latin typeface="Roboto" charset="0"/>
                <a:ea typeface="Roboto" charset="0"/>
              </a:rPr>
              <a:t>GENETEC</a:t>
            </a:r>
            <a:endParaRPr lang="en-US" altLang="zh-CN" sz="3200" dirty="0">
              <a:solidFill>
                <a:srgbClr val="265B9E"/>
              </a:solidFill>
              <a:effectLst/>
              <a:latin typeface="Roboto" charset="0"/>
              <a:ea typeface="Roboto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074150" y="388620"/>
            <a:ext cx="1425575" cy="346075"/>
            <a:chOff x="1465" y="718"/>
            <a:chExt cx="2245" cy="545"/>
          </a:xfrm>
        </p:grpSpPr>
        <p:pic>
          <p:nvPicPr>
            <p:cNvPr id="16" name="图片 15" descr="Milesight-Logo(white)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17" name="直接连接符 16"/>
            <p:cNvCxnSpPr/>
            <p:nvPr>
              <p:custDataLst>
                <p:tags r:id="rId11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2" name="圆角矩形 21"/>
          <p:cNvSpPr/>
          <p:nvPr>
            <p:custDataLst>
              <p:tags r:id="rId12"/>
            </p:custDataLst>
          </p:nvPr>
        </p:nvSpPr>
        <p:spPr>
          <a:xfrm>
            <a:off x="616585" y="2225675"/>
            <a:ext cx="11092180" cy="3040380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35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3">
            <a:biLevel thresh="50000"/>
            <a:lum bright="100000" contrast="100000"/>
          </a:blip>
          <a:stretch>
            <a:fillRect/>
          </a:stretch>
        </p:blipFill>
        <p:spPr>
          <a:xfrm>
            <a:off x="10666095" y="431800"/>
            <a:ext cx="1315720" cy="302895"/>
          </a:xfrm>
          <a:prstGeom prst="rect">
            <a:avLst/>
          </a:prstGeom>
          <a:ln>
            <a:noFill/>
          </a:ln>
        </p:spPr>
      </p:pic>
      <p:grpSp>
        <p:nvGrpSpPr>
          <p:cNvPr id="14" name="组合 13"/>
          <p:cNvGrpSpPr/>
          <p:nvPr/>
        </p:nvGrpSpPr>
        <p:grpSpPr>
          <a:xfrm>
            <a:off x="8679180" y="497840"/>
            <a:ext cx="1426210" cy="346710"/>
            <a:chOff x="13668" y="644"/>
            <a:chExt cx="2246" cy="546"/>
          </a:xfrm>
        </p:grpSpPr>
        <p:pic>
          <p:nvPicPr>
            <p:cNvPr id="54" name="图片 53" descr="新LOGO-彩色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13668" y="644"/>
              <a:ext cx="1984" cy="546"/>
            </a:xfrm>
            <a:prstGeom prst="rect">
              <a:avLst/>
            </a:prstGeom>
          </p:spPr>
        </p:pic>
        <p:cxnSp>
          <p:nvCxnSpPr>
            <p:cNvPr id="18" name="直接连接符 17"/>
            <p:cNvCxnSpPr/>
            <p:nvPr>
              <p:custDataLst>
                <p:tags r:id="rId16"/>
              </p:custDataLst>
            </p:nvPr>
          </p:nvCxnSpPr>
          <p:spPr>
            <a:xfrm>
              <a:off x="15914" y="747"/>
              <a:ext cx="0" cy="363"/>
            </a:xfrm>
            <a:prstGeom prst="line">
              <a:avLst/>
            </a:prstGeom>
            <a:ln>
              <a:solidFill>
                <a:srgbClr val="3B3838">
                  <a:alpha val="30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1760" y="541655"/>
            <a:ext cx="1315720" cy="302895"/>
          </a:xfrm>
          <a:prstGeom prst="rect">
            <a:avLst/>
          </a:prstGeom>
        </p:spPr>
      </p:pic>
      <p:pic>
        <p:nvPicPr>
          <p:cNvPr id="6" name="图片 5" descr="扩谱图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4660" y="2400300"/>
            <a:ext cx="11468735" cy="2743200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" name="矩形 26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2632075"/>
          </a:xfrm>
          <a:prstGeom prst="rect">
            <a:avLst/>
          </a:prstGeom>
          <a:gradFill>
            <a:gsLst>
              <a:gs pos="0">
                <a:srgbClr val="0299F4"/>
              </a:gs>
              <a:gs pos="75000">
                <a:srgbClr val="235FA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73" name="图片 72" descr="PPT封面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42000"/>
          </a:blip>
          <a:srcRect t="59145" b="2954"/>
          <a:stretch>
            <a:fillRect/>
          </a:stretch>
        </p:blipFill>
        <p:spPr>
          <a:xfrm>
            <a:off x="0" y="0"/>
            <a:ext cx="12192000" cy="2633980"/>
          </a:xfrm>
          <a:prstGeom prst="rect">
            <a:avLst/>
          </a:prstGeom>
        </p:spPr>
      </p:pic>
      <p:sp>
        <p:nvSpPr>
          <p:cNvPr id="4" name="标题 8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727075" y="580390"/>
            <a:ext cx="7542530" cy="10255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en-US" altLang="zh-CN" sz="3200" cap="all" spc="-50" dirty="0">
                <a:solidFill>
                  <a:schemeClr val="bg1"/>
                </a:solidFill>
                <a:latin typeface="Roboto" charset="0"/>
                <a:ea typeface="Arial" panose="020B0604020202020204" pitchFamily="34" charset="0"/>
                <a:cs typeface="Roboto" charset="0"/>
                <a:sym typeface="Arial" panose="020B0604020202020204" pitchFamily="34" charset="0"/>
              </a:rPr>
              <a:t>V</a:t>
            </a:r>
            <a:r>
              <a:rPr lang="en-US" altLang="zh-CN" sz="3200" cap="all" spc="-50" dirty="0">
                <a:solidFill>
                  <a:schemeClr val="bg1"/>
                </a:solidFill>
                <a:latin typeface="Roboto" charset="0"/>
                <a:ea typeface="Arial" panose="020B0604020202020204" pitchFamily="34" charset="0"/>
                <a:cs typeface="Roboto" charset="0"/>
                <a:sym typeface="Arial" panose="020B0604020202020204" pitchFamily="34" charset="0"/>
              </a:rPr>
              <a:t>arious </a:t>
            </a:r>
            <a:r>
              <a:rPr lang="en-US" altLang="zh-CN" sz="3200" cap="all" spc="-50" dirty="0">
                <a:solidFill>
                  <a:schemeClr val="bg1"/>
                </a:solidFill>
                <a:effectLst/>
                <a:latin typeface="Roboto" charset="0"/>
                <a:ea typeface="Arial" panose="020B0604020202020204" pitchFamily="34" charset="0"/>
                <a:cs typeface="Roboto" charset="0"/>
                <a:sym typeface="Arial" panose="020B0604020202020204" pitchFamily="34" charset="0"/>
              </a:rPr>
              <a:t>products </a:t>
            </a:r>
            <a:r>
              <a:rPr lang="en-US" altLang="zh-CN" sz="3200" cap="all" spc="-50" dirty="0">
                <a:solidFill>
                  <a:schemeClr val="bg1"/>
                </a:solidFill>
                <a:latin typeface="Roboto" charset="0"/>
                <a:sym typeface="+mn-ea"/>
              </a:rPr>
              <a:t>compatible</a:t>
            </a:r>
            <a:r>
              <a:rPr lang="en-US" altLang="zh-CN" sz="3200" cap="all" spc="-50" dirty="0">
                <a:solidFill>
                  <a:schemeClr val="bg1"/>
                </a:solidFill>
                <a:effectLst/>
                <a:latin typeface="Roboto" charset="0"/>
                <a:ea typeface="Arial" panose="020B0604020202020204" pitchFamily="34" charset="0"/>
                <a:cs typeface="Roboto" charset="0"/>
                <a:sym typeface="Arial" panose="020B0604020202020204" pitchFamily="34" charset="0"/>
              </a:rPr>
              <a:t> to meet diverse scenarios</a:t>
            </a:r>
            <a:endParaRPr lang="en-US" altLang="zh-CN" sz="3200" cap="all" spc="-50" dirty="0">
              <a:solidFill>
                <a:schemeClr val="bg1"/>
              </a:solidFill>
              <a:effectLst/>
              <a:uFillTx/>
              <a:latin typeface="Roboto" charset="0"/>
              <a:ea typeface="Arial" panose="020B0604020202020204" pitchFamily="34" charset="0"/>
              <a:cs typeface="Roboto" charset="0"/>
              <a:sym typeface="Arial" panose="020B060402020202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679815" y="491490"/>
            <a:ext cx="1425575" cy="346075"/>
            <a:chOff x="1465" y="718"/>
            <a:chExt cx="2245" cy="545"/>
          </a:xfrm>
        </p:grpSpPr>
        <p:pic>
          <p:nvPicPr>
            <p:cNvPr id="10" name="图片 9" descr="Milesight-Logo(white)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18" name="直接连接符 17"/>
            <p:cNvCxnSpPr/>
            <p:nvPr>
              <p:custDataLst>
                <p:tags r:id="rId7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biLevel thresh="50000"/>
            <a:lum bright="100000" contrast="100000"/>
          </a:blip>
          <a:stretch>
            <a:fillRect/>
          </a:stretch>
        </p:blipFill>
        <p:spPr>
          <a:xfrm>
            <a:off x="10323195" y="534670"/>
            <a:ext cx="1315720" cy="302895"/>
          </a:xfrm>
          <a:prstGeom prst="rect">
            <a:avLst/>
          </a:prstGeom>
          <a:ln>
            <a:noFill/>
          </a:ln>
        </p:spPr>
      </p:pic>
      <p:sp>
        <p:nvSpPr>
          <p:cNvPr id="93" name="圆角矩形 92"/>
          <p:cNvSpPr/>
          <p:nvPr>
            <p:custDataLst>
              <p:tags r:id="rId9"/>
            </p:custDataLst>
          </p:nvPr>
        </p:nvSpPr>
        <p:spPr>
          <a:xfrm>
            <a:off x="548640" y="1727835"/>
            <a:ext cx="3937635" cy="453707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1323975" y="1934210"/>
            <a:ext cx="3054985" cy="24574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algn="ctr">
              <a:defRPr sz="6000" b="1" spc="200">
                <a:blipFill>
                  <a:blip r:embed="rId10"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 fontAlgn="auto">
              <a:buClrTx/>
              <a:buSzTx/>
              <a:buFontTx/>
            </a:pPr>
            <a:r>
              <a:rPr lang="en-US" sz="1600" strike="noStrike" kern="0" spc="0" noProof="0" dirty="0">
                <a:ln>
                  <a:noFill/>
                </a:ln>
                <a:solidFill>
                  <a:srgbClr val="235FA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  </a:t>
            </a:r>
            <a:r>
              <a:rPr lang="en-US" altLang="zh-CN" sz="1600" strike="noStrike" kern="0" spc="0" noProof="0" dirty="0">
                <a:ln>
                  <a:noFill/>
                </a:ln>
                <a:solidFill>
                  <a:srgbClr val="235FA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SUPPORTED PRODUCT LINEUP</a:t>
            </a:r>
            <a:endParaRPr lang="en-US" altLang="zh-CN" sz="1600" strike="noStrike" kern="0" spc="0" noProof="0" dirty="0">
              <a:ln>
                <a:noFill/>
              </a:ln>
              <a:solidFill>
                <a:srgbClr val="235FA5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 panose="020B0604020202020204" pitchFamily="34" charset="0"/>
            </a:endParaRPr>
          </a:p>
        </p:txBody>
      </p:sp>
      <p:grpSp>
        <p:nvGrpSpPr>
          <p:cNvPr id="94" name="组合 93"/>
          <p:cNvGrpSpPr/>
          <p:nvPr/>
        </p:nvGrpSpPr>
        <p:grpSpPr>
          <a:xfrm>
            <a:off x="793115" y="1823085"/>
            <a:ext cx="467995" cy="467995"/>
            <a:chOff x="1534" y="2591"/>
            <a:chExt cx="737" cy="737"/>
          </a:xfrm>
        </p:grpSpPr>
        <p:sp>
          <p:nvSpPr>
            <p:cNvPr id="34" name="圆角矩形 33"/>
            <p:cNvSpPr/>
            <p:nvPr>
              <p:custDataLst>
                <p:tags r:id="rId11"/>
              </p:custDataLst>
            </p:nvPr>
          </p:nvSpPr>
          <p:spPr>
            <a:xfrm>
              <a:off x="1534" y="2591"/>
              <a:ext cx="737" cy="737"/>
            </a:xfrm>
            <a:prstGeom prst="roundRect">
              <a:avLst>
                <a:gd name="adj" fmla="val 12244"/>
              </a:avLst>
            </a:prstGeom>
            <a:solidFill>
              <a:srgbClr val="235FA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617" name="Google Shape;617;p16" descr="AI"/>
            <p:cNvPicPr preferRelativeResize="0"/>
            <p:nvPr/>
          </p:nvPicPr>
          <p:blipFill rotWithShape="1">
            <a:blip r:embed="rId12"/>
            <a:srcRect/>
            <a:stretch>
              <a:fillRect/>
            </a:stretch>
          </p:blipFill>
          <p:spPr>
            <a:xfrm>
              <a:off x="1632" y="2689"/>
              <a:ext cx="542" cy="5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571;p15" descr="IPC全.2232"/>
          <p:cNvPicPr preferRelativeResize="0">
            <a:picLocks noChangeAspect="1"/>
          </p:cNvPicPr>
          <p:nvPr/>
        </p:nvPicPr>
        <p:blipFill rotWithShape="1">
          <a:blip r:embed="rId13"/>
          <a:srcRect l="12590" t="28480" r="15563" b="37037"/>
          <a:stretch>
            <a:fillRect/>
          </a:stretch>
        </p:blipFill>
        <p:spPr>
          <a:xfrm>
            <a:off x="1199515" y="2291080"/>
            <a:ext cx="2901315" cy="98171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文本框 55"/>
          <p:cNvSpPr txBox="1"/>
          <p:nvPr/>
        </p:nvSpPr>
        <p:spPr>
          <a:xfrm>
            <a:off x="1654175" y="3209925"/>
            <a:ext cx="1995170" cy="358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lnSpc>
                <a:spcPct val="120000"/>
              </a:lnSpc>
            </a:pP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Security Camera</a:t>
            </a: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algn="l"/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76" name="Google Shape;576;p15" descr="solar-powered-securiy"/>
          <p:cNvPicPr preferRelativeResize="0">
            <a:picLocks noChangeAspect="1"/>
          </p:cNvPicPr>
          <p:nvPr/>
        </p:nvPicPr>
        <p:blipFill rotWithShape="1">
          <a:blip r:embed="rId14"/>
          <a:srcRect l="55859" r="9145" b="26801"/>
          <a:stretch>
            <a:fillRect/>
          </a:stretch>
        </p:blipFill>
        <p:spPr>
          <a:xfrm>
            <a:off x="1899285" y="3477895"/>
            <a:ext cx="1238250" cy="113157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本框 24"/>
          <p:cNvSpPr txBox="1"/>
          <p:nvPr/>
        </p:nvSpPr>
        <p:spPr>
          <a:xfrm>
            <a:off x="548005" y="4610735"/>
            <a:ext cx="3938905" cy="3994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4G Solar-Powered Series</a:t>
            </a: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algn="ctr">
              <a:lnSpc>
                <a:spcPct val="120000"/>
              </a:lnSpc>
            </a:pP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圆角矩形 5"/>
          <p:cNvSpPr/>
          <p:nvPr>
            <p:custDataLst>
              <p:tags r:id="rId15"/>
            </p:custDataLst>
          </p:nvPr>
        </p:nvSpPr>
        <p:spPr>
          <a:xfrm>
            <a:off x="4646930" y="1728470"/>
            <a:ext cx="6992620" cy="1840230"/>
          </a:xfrm>
          <a:prstGeom prst="roundRect">
            <a:avLst>
              <a:gd name="adj" fmla="val 5544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5405755" y="1934210"/>
            <a:ext cx="1963420" cy="24574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algn="ctr">
              <a:defRPr sz="6000" b="1" spc="200">
                <a:blipFill>
                  <a:blip r:embed="rId10"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 fontAlgn="auto">
              <a:buClrTx/>
              <a:buSzTx/>
              <a:buFontTx/>
            </a:pPr>
            <a:r>
              <a:rPr lang="en-US" sz="1600" strike="noStrike" kern="0" spc="0" noProof="0" dirty="0">
                <a:ln>
                  <a:noFill/>
                </a:ln>
                <a:solidFill>
                  <a:srgbClr val="235FA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  </a:t>
            </a:r>
            <a:r>
              <a:rPr lang="en-US" altLang="zh-CN" sz="1600" strike="noStrike" kern="0" spc="0" noProof="0" dirty="0">
                <a:ln>
                  <a:noFill/>
                </a:ln>
                <a:solidFill>
                  <a:srgbClr val="30C58E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High Quality Image</a:t>
            </a:r>
            <a:r>
              <a:rPr lang="en-US" altLang="zh-CN" sz="1600" strike="noStrike" kern="0" spc="0" noProof="0" dirty="0">
                <a:ln>
                  <a:noFill/>
                </a:ln>
                <a:solidFill>
                  <a:srgbClr val="235FA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 </a:t>
            </a:r>
            <a:endParaRPr lang="en-US" altLang="zh-CN" sz="1600" strike="noStrike" kern="0" spc="0" noProof="0" dirty="0">
              <a:ln>
                <a:noFill/>
              </a:ln>
              <a:solidFill>
                <a:srgbClr val="235FA5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 panose="020B0604020202020204" pitchFamily="34" charset="0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4907915" y="1823085"/>
            <a:ext cx="467995" cy="467995"/>
            <a:chOff x="7819" y="2591"/>
            <a:chExt cx="737" cy="737"/>
          </a:xfrm>
        </p:grpSpPr>
        <p:sp>
          <p:nvSpPr>
            <p:cNvPr id="39" name="圆角矩形 38"/>
            <p:cNvSpPr/>
            <p:nvPr>
              <p:custDataLst>
                <p:tags r:id="rId16"/>
              </p:custDataLst>
            </p:nvPr>
          </p:nvSpPr>
          <p:spPr>
            <a:xfrm>
              <a:off x="7819" y="2591"/>
              <a:ext cx="737" cy="737"/>
            </a:xfrm>
            <a:prstGeom prst="roundRect">
              <a:avLst>
                <a:gd name="adj" fmla="val 12244"/>
              </a:avLst>
            </a:prstGeom>
            <a:solidFill>
              <a:srgbClr val="30C58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618" name="Google Shape;618;p16" descr="图片 "/>
            <p:cNvPicPr preferRelativeResize="0"/>
            <p:nvPr/>
          </p:nvPicPr>
          <p:blipFill rotWithShape="1">
            <a:blip r:embed="rId17"/>
            <a:srcRect/>
            <a:stretch>
              <a:fillRect/>
            </a:stretch>
          </p:blipFill>
          <p:spPr>
            <a:xfrm>
              <a:off x="7965" y="2762"/>
              <a:ext cx="445" cy="3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3" name="Google Shape;613;p16"/>
          <p:cNvPicPr preferRelativeResize="0">
            <a:picLocks noChangeAspect="1"/>
          </p:cNvPicPr>
          <p:nvPr/>
        </p:nvPicPr>
        <p:blipFill rotWithShape="1">
          <a:blip r:embed="rId18"/>
          <a:srcRect t="651"/>
          <a:stretch>
            <a:fillRect/>
          </a:stretch>
        </p:blipFill>
        <p:spPr>
          <a:xfrm>
            <a:off x="4907915" y="2320925"/>
            <a:ext cx="3924935" cy="11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612;p16"/>
          <p:cNvSpPr txBox="1"/>
          <p:nvPr/>
        </p:nvSpPr>
        <p:spPr>
          <a:xfrm>
            <a:off x="8973185" y="1823085"/>
            <a:ext cx="2533650" cy="1654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285750" marR="0" lvl="0" indent="-196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endParaRPr sz="14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Char char="•"/>
            </a:pPr>
            <a:r>
              <a:rPr lang="en-US" sz="14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2MP/5MP/4K/12MP </a:t>
            </a:r>
            <a:endParaRPr lang="en-US" sz="14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Char char="•"/>
            </a:pPr>
            <a:r>
              <a:rPr lang="en-US" sz="14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60fps/90fps/100fps</a:t>
            </a:r>
            <a:endParaRPr lang="en-US" sz="14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Char char="•"/>
            </a:pPr>
            <a:r>
              <a:rPr lang="en-US" sz="14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0.001Lux Ultra Low-light</a:t>
            </a:r>
            <a:endParaRPr lang="en-US" sz="14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Char char="•"/>
            </a:pPr>
            <a:r>
              <a:rPr lang="en-US" sz="14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140dB WDR</a:t>
            </a:r>
            <a:endParaRPr lang="en-US" sz="14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 panose="020B0604020202020204"/>
              <a:buChar char="•"/>
            </a:pPr>
            <a:r>
              <a:rPr lang="en-US" sz="1400" dirty="0" err="1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Milesight</a:t>
            </a:r>
            <a:r>
              <a:rPr lang="en-US" sz="1400" dirty="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-AI ISP</a:t>
            </a:r>
            <a:endParaRPr lang="en-US" sz="1400" dirty="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" name="圆角矩形 96"/>
          <p:cNvSpPr/>
          <p:nvPr>
            <p:custDataLst>
              <p:tags r:id="rId19"/>
            </p:custDataLst>
          </p:nvPr>
        </p:nvSpPr>
        <p:spPr>
          <a:xfrm>
            <a:off x="4646930" y="3714115"/>
            <a:ext cx="6991985" cy="2551430"/>
          </a:xfrm>
          <a:prstGeom prst="roundRect">
            <a:avLst>
              <a:gd name="adj" fmla="val 4927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4907915" y="3815080"/>
            <a:ext cx="467995" cy="467995"/>
            <a:chOff x="7819" y="5542"/>
            <a:chExt cx="737" cy="737"/>
          </a:xfrm>
        </p:grpSpPr>
        <p:sp>
          <p:nvSpPr>
            <p:cNvPr id="30" name="圆角矩形 29"/>
            <p:cNvSpPr/>
            <p:nvPr>
              <p:custDataLst>
                <p:tags r:id="rId20"/>
              </p:custDataLst>
            </p:nvPr>
          </p:nvSpPr>
          <p:spPr>
            <a:xfrm>
              <a:off x="7819" y="5542"/>
              <a:ext cx="737" cy="737"/>
            </a:xfrm>
            <a:prstGeom prst="roundRect">
              <a:avLst>
                <a:gd name="adj" fmla="val 12244"/>
              </a:avLst>
            </a:prstGeom>
            <a:solidFill>
              <a:srgbClr val="0299F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615" name="Google Shape;615;p16" descr="frame_1639145"/>
            <p:cNvPicPr preferRelativeResize="0"/>
            <p:nvPr/>
          </p:nvPicPr>
          <p:blipFill rotWithShape="1">
            <a:blip r:embed="rId21"/>
            <a:srcRect/>
            <a:stretch>
              <a:fillRect/>
            </a:stretch>
          </p:blipFill>
          <p:spPr>
            <a:xfrm>
              <a:off x="7926" y="5649"/>
              <a:ext cx="523" cy="52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" name="TextBox 8"/>
          <p:cNvSpPr txBox="1"/>
          <p:nvPr/>
        </p:nvSpPr>
        <p:spPr>
          <a:xfrm>
            <a:off x="5443855" y="3926205"/>
            <a:ext cx="5535930" cy="24574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zh-CN"/>
            </a:defPPr>
            <a:lvl1pPr algn="ctr">
              <a:defRPr sz="6000" b="1" spc="200">
                <a:blipFill>
                  <a:blip r:embed="rId10"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l" fontAlgn="auto">
              <a:buClrTx/>
              <a:buSzTx/>
              <a:buFontTx/>
            </a:pPr>
            <a:r>
              <a:rPr lang="en-US" sz="1600" strike="noStrike" kern="0" spc="0" noProof="0" dirty="0">
                <a:ln>
                  <a:noFill/>
                </a:ln>
                <a:solidFill>
                  <a:srgbClr val="235FA5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  </a:t>
            </a:r>
            <a:r>
              <a:rPr lang="en-US" altLang="zh-CN" sz="1600" strike="noStrike" kern="0" spc="0" noProof="0" dirty="0">
                <a:ln>
                  <a:noFill/>
                </a:ln>
                <a:solidFill>
                  <a:srgbClr val="0299F4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Unique Design for Easier Installation and Protection</a:t>
            </a:r>
            <a:endParaRPr lang="en-US" altLang="zh-CN" sz="1600" strike="noStrike" kern="0" spc="0" noProof="0" dirty="0">
              <a:ln>
                <a:noFill/>
              </a:ln>
              <a:solidFill>
                <a:srgbClr val="0299F4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 panose="020B0604020202020204" pitchFamily="34" charset="0"/>
            </a:endParaRPr>
          </a:p>
        </p:txBody>
      </p:sp>
      <p:grpSp>
        <p:nvGrpSpPr>
          <p:cNvPr id="98" name="组合 97"/>
          <p:cNvGrpSpPr/>
          <p:nvPr/>
        </p:nvGrpSpPr>
        <p:grpSpPr>
          <a:xfrm>
            <a:off x="4926965" y="4405630"/>
            <a:ext cx="908050" cy="1711325"/>
            <a:chOff x="7819" y="6610"/>
            <a:chExt cx="1430" cy="2695"/>
          </a:xfrm>
        </p:grpSpPr>
        <p:pic>
          <p:nvPicPr>
            <p:cNvPr id="9" name="图片 8" descr="F:/250314 NX ppt美化/新建文件夹/WPS图片(1).pngWPS图片(1)"/>
            <p:cNvPicPr>
              <a:picLocks noChangeAspect="1"/>
            </p:cNvPicPr>
            <p:nvPr/>
          </p:nvPicPr>
          <p:blipFill>
            <a:blip r:embed="rId22">
              <a:alphaModFix amt="80000"/>
            </a:blip>
            <a:srcRect l="82" r="82"/>
            <a:stretch>
              <a:fillRect/>
            </a:stretch>
          </p:blipFill>
          <p:spPr>
            <a:xfrm>
              <a:off x="7819" y="6610"/>
              <a:ext cx="1431" cy="567"/>
            </a:xfrm>
            <a:prstGeom prst="rect">
              <a:avLst/>
            </a:prstGeom>
          </p:spPr>
        </p:pic>
        <p:pic>
          <p:nvPicPr>
            <p:cNvPr id="21" name="图片 20" descr="F:/250314 NX ppt美化/新建文件夹/WPS图片(2).pngWPS图片(2)"/>
            <p:cNvPicPr>
              <a:picLocks noChangeAspect="1"/>
            </p:cNvPicPr>
            <p:nvPr/>
          </p:nvPicPr>
          <p:blipFill>
            <a:blip r:embed="rId23">
              <a:alphaModFix amt="80000"/>
            </a:blip>
            <a:srcRect t="84" b="84"/>
            <a:stretch>
              <a:fillRect/>
            </a:stretch>
          </p:blipFill>
          <p:spPr>
            <a:xfrm>
              <a:off x="7819" y="7318"/>
              <a:ext cx="1428" cy="566"/>
            </a:xfrm>
            <a:prstGeom prst="rect">
              <a:avLst/>
            </a:prstGeom>
          </p:spPr>
        </p:pic>
        <p:pic>
          <p:nvPicPr>
            <p:cNvPr id="11" name="图片 10" descr="F:/250314 NX ppt美化/新建文件夹/WPS图片(3).pngWPS图片(3)"/>
            <p:cNvPicPr>
              <a:picLocks noChangeAspect="1"/>
            </p:cNvPicPr>
            <p:nvPr/>
          </p:nvPicPr>
          <p:blipFill>
            <a:blip r:embed="rId24">
              <a:alphaModFix amt="80000"/>
            </a:blip>
            <a:srcRect t="91" b="91"/>
            <a:stretch>
              <a:fillRect/>
            </a:stretch>
          </p:blipFill>
          <p:spPr>
            <a:xfrm>
              <a:off x="7819" y="8025"/>
              <a:ext cx="1431" cy="566"/>
            </a:xfrm>
            <a:prstGeom prst="rect">
              <a:avLst/>
            </a:prstGeom>
          </p:spPr>
        </p:pic>
        <p:pic>
          <p:nvPicPr>
            <p:cNvPr id="24" name="图片 23" descr="F:/250314 NX ppt美化/新建文件夹/WPS图片(4).pngWPS图片(4)"/>
            <p:cNvPicPr>
              <a:picLocks noChangeAspect="1"/>
            </p:cNvPicPr>
            <p:nvPr/>
          </p:nvPicPr>
          <p:blipFill>
            <a:blip r:embed="rId25">
              <a:alphaModFix amt="80000"/>
            </a:blip>
            <a:srcRect l="82" r="82"/>
            <a:stretch>
              <a:fillRect/>
            </a:stretch>
          </p:blipFill>
          <p:spPr>
            <a:xfrm>
              <a:off x="7819" y="8739"/>
              <a:ext cx="687" cy="567"/>
            </a:xfrm>
            <a:prstGeom prst="rect">
              <a:avLst/>
            </a:prstGeom>
          </p:spPr>
        </p:pic>
      </p:grpSp>
      <p:grpSp>
        <p:nvGrpSpPr>
          <p:cNvPr id="91" name="组合 90"/>
          <p:cNvGrpSpPr/>
          <p:nvPr/>
        </p:nvGrpSpPr>
        <p:grpSpPr>
          <a:xfrm>
            <a:off x="6109335" y="4256405"/>
            <a:ext cx="2538730" cy="875665"/>
            <a:chOff x="9450" y="6471"/>
            <a:chExt cx="3998" cy="1379"/>
          </a:xfrm>
        </p:grpSpPr>
        <p:sp>
          <p:nvSpPr>
            <p:cNvPr id="599" name="Google Shape;599;p16"/>
            <p:cNvSpPr/>
            <p:nvPr/>
          </p:nvSpPr>
          <p:spPr>
            <a:xfrm>
              <a:off x="9450" y="6471"/>
              <a:ext cx="3998" cy="1379"/>
            </a:xfrm>
            <a:prstGeom prst="roundRect">
              <a:avLst>
                <a:gd name="adj" fmla="val 6172"/>
              </a:avLst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7" name="组合 86"/>
            <p:cNvGrpSpPr/>
            <p:nvPr/>
          </p:nvGrpSpPr>
          <p:grpSpPr>
            <a:xfrm>
              <a:off x="9451" y="7518"/>
              <a:ext cx="3997" cy="332"/>
              <a:chOff x="9451" y="7518"/>
              <a:chExt cx="3997" cy="332"/>
            </a:xfrm>
          </p:grpSpPr>
          <p:sp>
            <p:nvSpPr>
              <p:cNvPr id="52" name="Google Shape;599;p16"/>
              <p:cNvSpPr/>
              <p:nvPr/>
            </p:nvSpPr>
            <p:spPr>
              <a:xfrm flipV="1">
                <a:off x="9451" y="7518"/>
                <a:ext cx="3997" cy="332"/>
              </a:xfrm>
              <a:prstGeom prst="round2SameRect">
                <a:avLst/>
              </a:prstGeom>
              <a:solidFill>
                <a:srgbClr val="99A2B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4" name="文本框 63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0617" y="7518"/>
                <a:ext cx="1690" cy="31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zh-CN"/>
                </a:defPPr>
                <a:lvl1pPr algn="ctr">
                  <a:defRPr sz="6000" b="1" spc="200">
                    <a:blipFill>
                      <a:blip r:embed="rId27"/>
                      <a:stretch>
                        <a:fillRect/>
                      </a:stretch>
                    </a:blip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lvl="0" indent="0" algn="ctr">
                  <a:lnSpc>
                    <a:spcPct val="120000"/>
                  </a:lnSpc>
                  <a:buClrTx/>
                  <a:buSzTx/>
                  <a:buFont typeface="Roboto" charset="0"/>
                  <a:buNone/>
                </a:pPr>
                <a:r>
                  <a:rPr lang="en-US" altLang="zh-CN" sz="1000" b="0" kern="0" spc="0" dirty="0">
                    <a:solidFill>
                      <a:schemeClr val="bg1"/>
                    </a:solidFill>
                    <a:effectLst/>
                    <a:uFillTx/>
                    <a:latin typeface="Roboto" charset="0"/>
                    <a:ea typeface="Roboto" charset="0"/>
                    <a:cs typeface="Roboto" charset="0"/>
                    <a:sym typeface="+mn-ea"/>
                  </a:rPr>
                  <a:t>3-Axis Design</a:t>
                </a:r>
                <a:endParaRPr lang="en-US" altLang="zh-CN" sz="1000" b="0" kern="0" spc="0" dirty="0">
                  <a:solidFill>
                    <a:schemeClr val="bg1"/>
                  </a:solidFill>
                  <a:effectLst/>
                  <a:uFillTx/>
                  <a:latin typeface="Roboto" charset="0"/>
                  <a:ea typeface="Roboto" charset="0"/>
                  <a:cs typeface="Roboto" charset="0"/>
                  <a:sym typeface="+mn-ea"/>
                </a:endParaRPr>
              </a:p>
              <a:p>
                <a:pPr lvl="0" indent="0" algn="ctr">
                  <a:lnSpc>
                    <a:spcPct val="120000"/>
                  </a:lnSpc>
                  <a:buClrTx/>
                  <a:buSzTx/>
                  <a:buFont typeface="Roboto" charset="0"/>
                  <a:buNone/>
                </a:pPr>
                <a:endParaRPr lang="en-US" altLang="zh-CN" sz="1000" b="0" kern="0" spc="0" dirty="0">
                  <a:solidFill>
                    <a:schemeClr val="bg1"/>
                  </a:solidFill>
                  <a:effectLst/>
                  <a:uFillTx/>
                  <a:latin typeface="Roboto" charset="0"/>
                  <a:ea typeface="Roboto" charset="0"/>
                  <a:cs typeface="Roboto" charset="0"/>
                  <a:sym typeface="+mn-ea"/>
                </a:endParaRPr>
              </a:p>
            </p:txBody>
          </p:sp>
        </p:grpSp>
        <p:pic>
          <p:nvPicPr>
            <p:cNvPr id="13" name="Google Shape;619;p16" descr="F:/250314 NX ppt美化/新建文件夹/图片27.png图片27"/>
            <p:cNvPicPr preferRelativeResize="0">
              <a:picLocks noChangeAspect="1"/>
            </p:cNvPicPr>
            <p:nvPr/>
          </p:nvPicPr>
          <p:blipFill rotWithShape="1">
            <a:blip r:embed="rId28"/>
            <a:srcRect l="7605" r="11389" b="16819"/>
            <a:stretch>
              <a:fillRect/>
            </a:stretch>
          </p:blipFill>
          <p:spPr>
            <a:xfrm>
              <a:off x="9895" y="6471"/>
              <a:ext cx="2868" cy="118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组合 89"/>
          <p:cNvGrpSpPr/>
          <p:nvPr/>
        </p:nvGrpSpPr>
        <p:grpSpPr>
          <a:xfrm>
            <a:off x="8844280" y="4219575"/>
            <a:ext cx="2538730" cy="912495"/>
            <a:chOff x="13577" y="6413"/>
            <a:chExt cx="3998" cy="1437"/>
          </a:xfrm>
        </p:grpSpPr>
        <p:sp>
          <p:nvSpPr>
            <p:cNvPr id="42" name="Google Shape;599;p16"/>
            <p:cNvSpPr/>
            <p:nvPr/>
          </p:nvSpPr>
          <p:spPr>
            <a:xfrm>
              <a:off x="13577" y="6471"/>
              <a:ext cx="3998" cy="1379"/>
            </a:xfrm>
            <a:prstGeom prst="roundRect">
              <a:avLst>
                <a:gd name="adj" fmla="val 5281"/>
              </a:avLst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13590" y="7518"/>
              <a:ext cx="3972" cy="332"/>
              <a:chOff x="13590" y="7518"/>
              <a:chExt cx="3972" cy="332"/>
            </a:xfrm>
          </p:grpSpPr>
          <p:sp>
            <p:nvSpPr>
              <p:cNvPr id="8" name="Google Shape;599;p16"/>
              <p:cNvSpPr/>
              <p:nvPr/>
            </p:nvSpPr>
            <p:spPr>
              <a:xfrm flipV="1">
                <a:off x="13590" y="7518"/>
                <a:ext cx="3972" cy="332"/>
              </a:xfrm>
              <a:prstGeom prst="round2SameRect">
                <a:avLst/>
              </a:prstGeom>
              <a:solidFill>
                <a:srgbClr val="99A2B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7" name="文本框 66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14731" y="7518"/>
                <a:ext cx="1690" cy="31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zh-CN"/>
                </a:defPPr>
                <a:lvl1pPr algn="ctr">
                  <a:defRPr sz="6000" b="1" spc="200">
                    <a:blipFill>
                      <a:blip r:embed="rId27"/>
                      <a:stretch>
                        <a:fillRect/>
                      </a:stretch>
                    </a:blip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lvl="0" indent="0" algn="ctr">
                  <a:lnSpc>
                    <a:spcPct val="120000"/>
                  </a:lnSpc>
                  <a:buClrTx/>
                  <a:buSzTx/>
                  <a:buFont typeface="Roboto" charset="0"/>
                  <a:buNone/>
                </a:pPr>
                <a:r>
                  <a:rPr lang="en-US" altLang="zh-CN" sz="1000" b="0" kern="0" spc="0" dirty="0">
                    <a:solidFill>
                      <a:schemeClr val="bg1"/>
                    </a:solidFill>
                    <a:effectLst/>
                    <a:uFillTx/>
                    <a:latin typeface="Roboto" charset="0"/>
                    <a:ea typeface="Roboto" charset="0"/>
                    <a:cs typeface="Roboto" charset="0"/>
                    <a:sym typeface="+mn-ea"/>
                  </a:rPr>
                  <a:t>Panel Bracket</a:t>
                </a:r>
                <a:endParaRPr lang="en-US" altLang="zh-CN" sz="1000" b="0" kern="0" spc="0" dirty="0">
                  <a:solidFill>
                    <a:schemeClr val="bg1"/>
                  </a:solidFill>
                  <a:effectLst/>
                  <a:uFillTx/>
                  <a:latin typeface="Roboto" charset="0"/>
                  <a:ea typeface="Roboto" charset="0"/>
                  <a:cs typeface="Roboto" charset="0"/>
                  <a:sym typeface="+mn-ea"/>
                </a:endParaRPr>
              </a:p>
            </p:txBody>
          </p:sp>
        </p:grpSp>
        <p:pic>
          <p:nvPicPr>
            <p:cNvPr id="12" name="Google Shape;620;p16" descr="安装视角2"/>
            <p:cNvPicPr preferRelativeResize="0">
              <a:picLocks noChangeAspect="1"/>
            </p:cNvPicPr>
            <p:nvPr/>
          </p:nvPicPr>
          <p:blipFill rotWithShape="1">
            <a:blip r:embed="rId30"/>
            <a:srcRect l="8626" r="12926" b="20067"/>
            <a:stretch>
              <a:fillRect/>
            </a:stretch>
          </p:blipFill>
          <p:spPr>
            <a:xfrm>
              <a:off x="13937" y="6413"/>
              <a:ext cx="2901" cy="119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" name="组合 91"/>
          <p:cNvGrpSpPr/>
          <p:nvPr/>
        </p:nvGrpSpPr>
        <p:grpSpPr>
          <a:xfrm>
            <a:off x="6109970" y="5197475"/>
            <a:ext cx="2538095" cy="925830"/>
            <a:chOff x="9451" y="7947"/>
            <a:chExt cx="3997" cy="1458"/>
          </a:xfrm>
        </p:grpSpPr>
        <p:sp>
          <p:nvSpPr>
            <p:cNvPr id="43" name="Google Shape;599;p16"/>
            <p:cNvSpPr/>
            <p:nvPr/>
          </p:nvSpPr>
          <p:spPr>
            <a:xfrm>
              <a:off x="9451" y="7947"/>
              <a:ext cx="3997" cy="1458"/>
            </a:xfrm>
            <a:prstGeom prst="roundRect">
              <a:avLst>
                <a:gd name="adj" fmla="val 7887"/>
              </a:avLst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50" name="Google Shape;621;p16" descr="C:/Users/Denggh/Desktop/2024PPT/素材/安装视角1.png安装视角1"/>
            <p:cNvPicPr preferRelativeResize="0">
              <a:picLocks noChangeAspect="1"/>
            </p:cNvPicPr>
            <p:nvPr/>
          </p:nvPicPr>
          <p:blipFill rotWithShape="1">
            <a:blip r:embed="rId31"/>
            <a:srcRect l="11294" t="9" r="16175" b="18410"/>
            <a:stretch>
              <a:fillRect/>
            </a:stretch>
          </p:blipFill>
          <p:spPr>
            <a:xfrm>
              <a:off x="10006" y="7953"/>
              <a:ext cx="2556" cy="10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4" name="组合 73"/>
            <p:cNvGrpSpPr/>
            <p:nvPr/>
          </p:nvGrpSpPr>
          <p:grpSpPr>
            <a:xfrm>
              <a:off x="9451" y="9032"/>
              <a:ext cx="3997" cy="332"/>
              <a:chOff x="9451" y="9032"/>
              <a:chExt cx="3997" cy="332"/>
            </a:xfrm>
          </p:grpSpPr>
          <p:sp>
            <p:nvSpPr>
              <p:cNvPr id="15" name="Google Shape;599;p16"/>
              <p:cNvSpPr/>
              <p:nvPr/>
            </p:nvSpPr>
            <p:spPr>
              <a:xfrm flipV="1">
                <a:off x="9451" y="9032"/>
                <a:ext cx="3997" cy="332"/>
              </a:xfrm>
              <a:prstGeom prst="round2SameRect">
                <a:avLst/>
              </a:prstGeom>
              <a:solidFill>
                <a:srgbClr val="99A2B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5" name="文本框 64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9627" y="9032"/>
                <a:ext cx="3671" cy="31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zh-CN"/>
                </a:defPPr>
                <a:lvl1pPr algn="ctr">
                  <a:defRPr sz="6000" b="1" spc="200">
                    <a:blipFill>
                      <a:blip r:embed="rId27"/>
                      <a:stretch>
                        <a:fillRect/>
                      </a:stretch>
                    </a:blip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lvl="0" indent="0" algn="ctr">
                  <a:lnSpc>
                    <a:spcPct val="120000"/>
                  </a:lnSpc>
                  <a:buClrTx/>
                  <a:buSzTx/>
                  <a:buFont typeface="Roboto" charset="0"/>
                  <a:buNone/>
                </a:pPr>
                <a:r>
                  <a:rPr lang="en-US" altLang="zh-CN" sz="1000" b="0" kern="0" spc="0" dirty="0">
                    <a:solidFill>
                      <a:schemeClr val="bg1"/>
                    </a:solidFill>
                    <a:effectLst/>
                    <a:uFillTx/>
                    <a:latin typeface="Roboto" charset="0"/>
                    <a:ea typeface="Roboto" charset="0"/>
                    <a:cs typeface="Roboto" charset="0"/>
                    <a:sym typeface="+mn-ea"/>
                  </a:rPr>
                  <a:t>Integrated Junction Box</a:t>
                </a:r>
                <a:endParaRPr lang="en-US" altLang="zh-CN" sz="1000" b="0" kern="0" spc="0" dirty="0">
                  <a:solidFill>
                    <a:schemeClr val="bg1"/>
                  </a:solidFill>
                  <a:effectLst/>
                  <a:uFillTx/>
                  <a:latin typeface="Roboto" charset="0"/>
                  <a:ea typeface="Roboto" charset="0"/>
                  <a:cs typeface="Roboto" charset="0"/>
                  <a:sym typeface="+mn-ea"/>
                </a:endParaRPr>
              </a:p>
              <a:p>
                <a:pPr lvl="0" indent="0" algn="ctr">
                  <a:lnSpc>
                    <a:spcPct val="120000"/>
                  </a:lnSpc>
                  <a:buClrTx/>
                  <a:buSzTx/>
                  <a:buFont typeface="Roboto" charset="0"/>
                  <a:buNone/>
                </a:pPr>
                <a:endParaRPr lang="en-US" altLang="zh-CN" sz="1000" b="0" kern="0" spc="0" dirty="0">
                  <a:solidFill>
                    <a:schemeClr val="bg1"/>
                  </a:solidFill>
                  <a:effectLst/>
                  <a:uFillTx/>
                  <a:latin typeface="Roboto" charset="0"/>
                  <a:ea typeface="Roboto" charset="0"/>
                  <a:cs typeface="Roboto" charset="0"/>
                  <a:sym typeface="+mn-ea"/>
                </a:endParaRPr>
              </a:p>
            </p:txBody>
          </p:sp>
        </p:grpSp>
      </p:grpSp>
      <p:grpSp>
        <p:nvGrpSpPr>
          <p:cNvPr id="89" name="组合 88"/>
          <p:cNvGrpSpPr/>
          <p:nvPr/>
        </p:nvGrpSpPr>
        <p:grpSpPr>
          <a:xfrm>
            <a:off x="8852535" y="5135880"/>
            <a:ext cx="2530475" cy="987425"/>
            <a:chOff x="13590" y="7850"/>
            <a:chExt cx="3985" cy="1555"/>
          </a:xfrm>
        </p:grpSpPr>
        <p:sp>
          <p:nvSpPr>
            <p:cNvPr id="44" name="Google Shape;599;p16"/>
            <p:cNvSpPr/>
            <p:nvPr/>
          </p:nvSpPr>
          <p:spPr>
            <a:xfrm>
              <a:off x="13590" y="7947"/>
              <a:ext cx="3985" cy="1458"/>
            </a:xfrm>
            <a:prstGeom prst="roundRect">
              <a:avLst>
                <a:gd name="adj" fmla="val 5692"/>
              </a:avLst>
            </a:pr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13590" y="9048"/>
              <a:ext cx="3972" cy="332"/>
              <a:chOff x="13590" y="9048"/>
              <a:chExt cx="3972" cy="332"/>
            </a:xfrm>
          </p:grpSpPr>
          <p:sp>
            <p:nvSpPr>
              <p:cNvPr id="71" name="Google Shape;599;p16"/>
              <p:cNvSpPr/>
              <p:nvPr/>
            </p:nvSpPr>
            <p:spPr>
              <a:xfrm flipV="1">
                <a:off x="13590" y="9048"/>
                <a:ext cx="3972" cy="332"/>
              </a:xfrm>
              <a:prstGeom prst="round2SameRect">
                <a:avLst/>
              </a:prstGeom>
              <a:solidFill>
                <a:srgbClr val="99A2B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6" name="文本框 65"/>
              <p:cNvSpPr txBox="1"/>
              <p:nvPr>
                <p:custDataLst>
                  <p:tags r:id="rId33"/>
                </p:custDataLst>
              </p:nvPr>
            </p:nvSpPr>
            <p:spPr>
              <a:xfrm>
                <a:off x="14731" y="9048"/>
                <a:ext cx="1690" cy="316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 anchor="t" anchorCtr="0">
                <a:noAutofit/>
              </a:bodyPr>
              <a:lstStyle>
                <a:defPPr>
                  <a:defRPr lang="zh-CN"/>
                </a:defPPr>
                <a:lvl1pPr algn="ctr">
                  <a:defRPr sz="6000" b="1" spc="200">
                    <a:blipFill>
                      <a:blip r:embed="rId27"/>
                      <a:stretch>
                        <a:fillRect/>
                      </a:stretch>
                    </a:blipFill>
                    <a:effectLst>
                      <a:innerShdw blurRad="63500" dist="50800" dir="16200000">
                        <a:prstClr val="black">
                          <a:alpha val="50000"/>
                        </a:prstClr>
                      </a:innerShdw>
                    </a:effectLst>
                    <a:latin typeface="思源黑体 CN Heavy" panose="020B0A00000000000000" pitchFamily="34" charset="-122"/>
                    <a:ea typeface="思源黑体 CN Heavy" panose="020B0A00000000000000" pitchFamily="34" charset="-122"/>
                  </a:defRPr>
                </a:lvl1pPr>
              </a:lstStyle>
              <a:p>
                <a:pPr lvl="0" indent="0" algn="ctr">
                  <a:lnSpc>
                    <a:spcPct val="120000"/>
                  </a:lnSpc>
                  <a:buClrTx/>
                  <a:buSzTx/>
                  <a:buFont typeface="Roboto" charset="0"/>
                  <a:buNone/>
                </a:pPr>
                <a:r>
                  <a:rPr lang="en-US" altLang="zh-CN" sz="1000" b="0" kern="0" spc="0" dirty="0">
                    <a:solidFill>
                      <a:schemeClr val="bg1"/>
                    </a:solidFill>
                    <a:effectLst/>
                    <a:uFillTx/>
                    <a:latin typeface="Roboto" charset="0"/>
                    <a:ea typeface="Roboto" charset="0"/>
                    <a:cs typeface="Roboto" charset="0"/>
                    <a:sym typeface="+mn-ea"/>
                  </a:rPr>
                  <a:t>Clamshell Design</a:t>
                </a:r>
                <a:endParaRPr lang="en-US" altLang="zh-CN" sz="1000" b="0" kern="0" spc="0" dirty="0">
                  <a:solidFill>
                    <a:schemeClr val="bg1"/>
                  </a:solidFill>
                  <a:effectLst/>
                  <a:uFillTx/>
                  <a:latin typeface="Roboto" charset="0"/>
                  <a:ea typeface="Roboto" charset="0"/>
                  <a:cs typeface="Roboto" charset="0"/>
                  <a:sym typeface="+mn-ea"/>
                </a:endParaRPr>
              </a:p>
            </p:txBody>
          </p:sp>
        </p:grpSp>
        <p:pic>
          <p:nvPicPr>
            <p:cNvPr id="16" name="Google Shape;622;p16" descr="安装视角4"/>
            <p:cNvPicPr preferRelativeResize="0">
              <a:picLocks noChangeAspect="1"/>
            </p:cNvPicPr>
            <p:nvPr/>
          </p:nvPicPr>
          <p:blipFill rotWithShape="1">
            <a:blip r:embed="rId34"/>
            <a:srcRect l="28137" r="26477" b="14776"/>
            <a:stretch>
              <a:fillRect/>
            </a:stretch>
          </p:blipFill>
          <p:spPr>
            <a:xfrm>
              <a:off x="14616" y="7850"/>
              <a:ext cx="1805" cy="13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组合 48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35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pic>
        <p:nvPicPr>
          <p:cNvPr id="23" name="Google Shape;573;p15" descr="lpr封面组合"/>
          <p:cNvPicPr preferRelativeResize="0">
            <a:picLocks noChangeAspect="1"/>
          </p:cNvPicPr>
          <p:nvPr/>
        </p:nvPicPr>
        <p:blipFill rotWithShape="1">
          <a:blip r:embed="rId35"/>
          <a:srcRect/>
          <a:stretch>
            <a:fillRect/>
          </a:stretch>
        </p:blipFill>
        <p:spPr>
          <a:xfrm>
            <a:off x="1085215" y="4975860"/>
            <a:ext cx="2950210" cy="80772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548640" y="5783580"/>
            <a:ext cx="3938905" cy="387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Intelligent Traffic</a:t>
            </a: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algn="ctr">
              <a:lnSpc>
                <a:spcPct val="120000"/>
              </a:lnSpc>
            </a:pP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 descr="电池电量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666716" y="3227070"/>
            <a:ext cx="277495" cy="277495"/>
          </a:xfrm>
          <a:prstGeom prst="rect">
            <a:avLst/>
          </a:prstGeom>
        </p:spPr>
      </p:pic>
      <p:pic>
        <p:nvPicPr>
          <p:cNvPr id="83" name="图片 82" descr="证书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2116" y="4582160"/>
            <a:ext cx="280670" cy="28067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0" y="4190365"/>
            <a:ext cx="12192635" cy="2667635"/>
          </a:xfrm>
          <a:prstGeom prst="rect">
            <a:avLst/>
          </a:prstGeom>
          <a:gradFill>
            <a:gsLst>
              <a:gs pos="0">
                <a:srgbClr val="0299F4"/>
              </a:gs>
              <a:gs pos="75000">
                <a:srgbClr val="235FA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5" name="图片 4" descr="PPT封面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alphaModFix amt="42000"/>
          </a:blip>
          <a:srcRect t="59145" b="2954"/>
          <a:stretch>
            <a:fillRect/>
          </a:stretch>
        </p:blipFill>
        <p:spPr>
          <a:xfrm>
            <a:off x="0" y="4189730"/>
            <a:ext cx="12192000" cy="2668270"/>
          </a:xfrm>
          <a:prstGeom prst="rect">
            <a:avLst/>
          </a:prstGeom>
        </p:spPr>
      </p:pic>
      <p:sp>
        <p:nvSpPr>
          <p:cNvPr id="22" name="圆角矩形 21"/>
          <p:cNvSpPr/>
          <p:nvPr>
            <p:custDataLst>
              <p:tags r:id="rId10"/>
            </p:custDataLst>
          </p:nvPr>
        </p:nvSpPr>
        <p:spPr>
          <a:xfrm>
            <a:off x="1111250" y="1828800"/>
            <a:ext cx="10186035" cy="4431030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074150" y="388620"/>
            <a:ext cx="1425575" cy="346075"/>
            <a:chOff x="1465" y="718"/>
            <a:chExt cx="2245" cy="545"/>
          </a:xfrm>
        </p:grpSpPr>
        <p:pic>
          <p:nvPicPr>
            <p:cNvPr id="16" name="图片 15" descr="Milesight-Logo(white)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17" name="直接连接符 16"/>
            <p:cNvCxnSpPr/>
            <p:nvPr>
              <p:custDataLst>
                <p:tags r:id="rId13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35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sp>
        <p:nvSpPr>
          <p:cNvPr id="84" name="TextBox 8"/>
          <p:cNvSpPr txBox="1"/>
          <p:nvPr>
            <p:custDataLst>
              <p:tags r:id="rId14"/>
            </p:custDataLst>
          </p:nvPr>
        </p:nvSpPr>
        <p:spPr>
          <a:xfrm>
            <a:off x="1530350" y="4004945"/>
            <a:ext cx="2658110" cy="208724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algn="ctr">
              <a:defRPr sz="6000" b="1" spc="200">
                <a:blipFill>
                  <a:blip r:embed="rId15"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400" kern="0" spc="0" dirty="0">
                <a:solidFill>
                  <a:srgbClr val="404040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Arial" panose="020B0604020202020204" pitchFamily="34" charset="0"/>
              </a:rPr>
              <a:t>Easy Monitoring</a:t>
            </a:r>
            <a:endParaRPr lang="en-US" altLang="zh-CN" sz="1400" kern="0" spc="0" dirty="0">
              <a:solidFill>
                <a:srgbClr val="404040"/>
              </a:solidFill>
              <a:effectLst/>
              <a:uFillTx/>
              <a:latin typeface="Roboto" charset="0"/>
              <a:ea typeface="Roboto" charset="0"/>
              <a:cs typeface="Roboto" charset="0"/>
              <a:sym typeface="Arial" panose="020B0604020202020204" pitchFamily="34" charset="0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altLang="zh-CN" sz="1400" b="0" spc="0" dirty="0">
              <a:solidFill>
                <a:schemeClr val="tx1"/>
              </a:solidFill>
              <a:latin typeface="Roboto" charset="0"/>
              <a:ea typeface="Roboto" charset="0"/>
              <a:cs typeface="Roboto" charset="0"/>
              <a:sym typeface="Arial" panose="020B0604020202020204" pitchFamily="34" charset="0"/>
            </a:endParaRPr>
          </a:p>
          <a:p>
            <a:pPr marL="285750" indent="-285750" algn="l" fontAlgn="auto">
              <a:lnSpc>
                <a:spcPct val="11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400" b="0" spc="0" dirty="0">
                <a:solidFill>
                  <a:srgbClr val="595959"/>
                </a:solidFill>
                <a:latin typeface="Roboto" charset="0"/>
                <a:ea typeface="Roboto" charset="0"/>
                <a:cs typeface="Roboto" charset="0"/>
                <a:sym typeface="+mn-ea"/>
              </a:rPr>
              <a:t>Easy control for multiple cameras from a single interface.</a:t>
            </a:r>
            <a:endParaRPr lang="en-US" altLang="zh-CN" sz="1400" b="0" spc="0" dirty="0">
              <a:solidFill>
                <a:srgbClr val="595959"/>
              </a:solidFill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sp>
        <p:nvSpPr>
          <p:cNvPr id="2" name="标题 87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727075" y="454025"/>
            <a:ext cx="9701530" cy="56324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rgbClr val="265B9E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SMART FEATURES OF </a:t>
            </a:r>
            <a:endParaRPr lang="en-US" altLang="zh-CN" sz="3200" cap="all" spc="-50" dirty="0">
              <a:solidFill>
                <a:srgbClr val="265B9E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rgbClr val="265B9E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THE INTEGRATION</a:t>
            </a:r>
            <a:endParaRPr lang="en-US" altLang="zh-CN" sz="3200" cap="all" spc="-50" dirty="0">
              <a:solidFill>
                <a:srgbClr val="265B9E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3200" cap="all" spc="-50" dirty="0">
              <a:solidFill>
                <a:srgbClr val="265B9E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7"/>
            </p:custDataLst>
          </p:nvPr>
        </p:nvSpPr>
        <p:spPr>
          <a:xfrm>
            <a:off x="1494155" y="5815965"/>
            <a:ext cx="603885" cy="101600"/>
          </a:xfrm>
          <a:prstGeom prst="rect">
            <a:avLst/>
          </a:prstGeom>
          <a:solidFill>
            <a:srgbClr val="029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18"/>
            </p:custDataLst>
          </p:nvPr>
        </p:nvSpPr>
        <p:spPr>
          <a:xfrm>
            <a:off x="4618355" y="4004945"/>
            <a:ext cx="3048635" cy="2049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b="1" kern="0" dirty="0">
                <a:solidFill>
                  <a:srgbClr val="404040"/>
                </a:solidFill>
                <a:effectLst/>
                <a:uFillTx/>
                <a:latin typeface="Roboto" charset="0"/>
                <a:ea typeface="Roboto" charset="0"/>
                <a:cs typeface="Roboto" charset="0"/>
              </a:rPr>
              <a:t>Scalable and Flexible Deployment</a:t>
            </a:r>
            <a:endParaRPr lang="en-US" altLang="zh-CN" sz="1400" b="1" kern="0" dirty="0"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Roboto" charset="0"/>
              <a:ea typeface="Roboto" charset="0"/>
              <a:cs typeface="Roboto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1400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Roboto" charset="0"/>
              <a:ea typeface="Roboto" charset="0"/>
              <a:cs typeface="Roboto" charset="0"/>
            </a:endParaRPr>
          </a:p>
          <a:p>
            <a:pPr marL="285750" indent="-285750" algn="l">
              <a:lnSpc>
                <a:spcPct val="11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59595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Roboto" charset="0"/>
                <a:ea typeface="Roboto" charset="0"/>
                <a:cs typeface="Roboto" charset="0"/>
                <a:sym typeface="+mn-ea"/>
              </a:rPr>
              <a:t>Supporting deployment from single facilities to multi-site locations and operating seamlessly across diverse environments.</a:t>
            </a:r>
            <a:endParaRPr lang="en-US" altLang="zh-CN" sz="1400" dirty="0">
              <a:solidFill>
                <a:srgbClr val="59595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Roboto" charset="0"/>
              <a:ea typeface="Roboto" charset="0"/>
              <a:cs typeface="Roboto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1400" kern="0" dirty="0">
              <a:solidFill>
                <a:srgbClr val="59595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FillTx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9"/>
            </p:custDataLst>
          </p:nvPr>
        </p:nvSpPr>
        <p:spPr>
          <a:xfrm>
            <a:off x="8239760" y="3966845"/>
            <a:ext cx="26435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400" b="1" kern="0" dirty="0">
                <a:solidFill>
                  <a:srgbClr val="404040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Centeralized Management of Alarms</a:t>
            </a:r>
            <a:endParaRPr lang="en-US" altLang="zh-CN" sz="1400" b="1" kern="0" dirty="0">
              <a:solidFill>
                <a:srgbClr val="404040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679180" y="497840"/>
            <a:ext cx="1426210" cy="346710"/>
            <a:chOff x="13668" y="644"/>
            <a:chExt cx="2246" cy="546"/>
          </a:xfrm>
        </p:grpSpPr>
        <p:pic>
          <p:nvPicPr>
            <p:cNvPr id="54" name="图片 53" descr="新LOGO-彩色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13668" y="644"/>
              <a:ext cx="1984" cy="546"/>
            </a:xfrm>
            <a:prstGeom prst="rect">
              <a:avLst/>
            </a:prstGeom>
          </p:spPr>
        </p:pic>
        <p:cxnSp>
          <p:nvCxnSpPr>
            <p:cNvPr id="18" name="直接连接符 17"/>
            <p:cNvCxnSpPr/>
            <p:nvPr>
              <p:custDataLst>
                <p:tags r:id="rId22"/>
              </p:custDataLst>
            </p:nvPr>
          </p:nvCxnSpPr>
          <p:spPr>
            <a:xfrm>
              <a:off x="15914" y="747"/>
              <a:ext cx="0" cy="363"/>
            </a:xfrm>
            <a:prstGeom prst="line">
              <a:avLst/>
            </a:prstGeom>
            <a:ln>
              <a:solidFill>
                <a:srgbClr val="3B3838">
                  <a:alpha val="30000"/>
                </a:srgb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1760" y="541655"/>
            <a:ext cx="1315720" cy="302895"/>
          </a:xfrm>
          <a:prstGeom prst="rect">
            <a:avLst/>
          </a:prstGeom>
        </p:spPr>
      </p:pic>
      <p:pic>
        <p:nvPicPr>
          <p:cNvPr id="3" name="图片 2" descr="企业微信截图_17454811011572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1577975" y="2229485"/>
            <a:ext cx="2400935" cy="1569085"/>
          </a:xfrm>
          <a:prstGeom prst="rect">
            <a:avLst/>
          </a:prstGeom>
        </p:spPr>
      </p:pic>
      <p:pic>
        <p:nvPicPr>
          <p:cNvPr id="6" name="图片 5" descr="企业微信截图_17454813634672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b="2728"/>
          <a:stretch>
            <a:fillRect/>
          </a:stretch>
        </p:blipFill>
        <p:spPr>
          <a:xfrm>
            <a:off x="4942205" y="2229485"/>
            <a:ext cx="2401570" cy="1569085"/>
          </a:xfrm>
          <a:prstGeom prst="rect">
            <a:avLst/>
          </a:prstGeom>
        </p:spPr>
      </p:pic>
      <p:pic>
        <p:nvPicPr>
          <p:cNvPr id="10" name="图片 9" descr="企业微信截图_17454815824195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rcRect t="463" r="4257" b="14220"/>
          <a:stretch>
            <a:fillRect/>
          </a:stretch>
        </p:blipFill>
        <p:spPr>
          <a:xfrm>
            <a:off x="8220710" y="2238375"/>
            <a:ext cx="2512060" cy="1560195"/>
          </a:xfrm>
          <a:prstGeom prst="rect">
            <a:avLst/>
          </a:prstGeom>
        </p:spPr>
      </p:pic>
      <p:grpSp>
        <p:nvGrpSpPr>
          <p:cNvPr id="104" name="组合 103"/>
          <p:cNvGrpSpPr/>
          <p:nvPr>
            <p:custDataLst>
              <p:tags r:id="rId30"/>
            </p:custDataLst>
          </p:nvPr>
        </p:nvGrpSpPr>
        <p:grpSpPr>
          <a:xfrm>
            <a:off x="8089900" y="2096135"/>
            <a:ext cx="429895" cy="429260"/>
            <a:chOff x="13036" y="3940"/>
            <a:chExt cx="873" cy="873"/>
          </a:xfrm>
        </p:grpSpPr>
        <p:sp>
          <p:nvSpPr>
            <p:cNvPr id="91" name="圆角矩形 90"/>
            <p:cNvSpPr/>
            <p:nvPr>
              <p:custDataLst>
                <p:tags r:id="rId31"/>
              </p:custDataLst>
            </p:nvPr>
          </p:nvSpPr>
          <p:spPr>
            <a:xfrm>
              <a:off x="13036" y="3940"/>
              <a:ext cx="873" cy="873"/>
            </a:xfrm>
            <a:prstGeom prst="roundRect">
              <a:avLst/>
            </a:prstGeom>
            <a:solidFill>
              <a:srgbClr val="19509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n>
                  <a:solidFill>
                    <a:srgbClr val="10458B"/>
                  </a:solidFill>
                </a:ln>
                <a:cs typeface="Roboto" charset="0"/>
              </a:endParaRPr>
            </a:p>
          </p:txBody>
        </p:sp>
        <p:sp>
          <p:nvSpPr>
            <p:cNvPr id="99" name="文本框 98"/>
            <p:cNvSpPr txBox="1"/>
            <p:nvPr>
              <p:custDataLst>
                <p:tags r:id="rId32"/>
              </p:custDataLst>
            </p:nvPr>
          </p:nvSpPr>
          <p:spPr>
            <a:xfrm>
              <a:off x="13087" y="4081"/>
              <a:ext cx="771" cy="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Roboto" charset="0"/>
                  <a:cs typeface="Arial" panose="020B0604020202020204" pitchFamily="34" charset="0"/>
                </a:rPr>
                <a:t>03</a:t>
              </a:r>
              <a:endParaRPr lang="en-US" altLang="zh-CN" sz="1000" b="1">
                <a:solidFill>
                  <a:schemeClr val="bg1"/>
                </a:solidFill>
                <a:latin typeface="Roboto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组合 101"/>
          <p:cNvGrpSpPr/>
          <p:nvPr>
            <p:custDataLst>
              <p:tags r:id="rId33"/>
            </p:custDataLst>
          </p:nvPr>
        </p:nvGrpSpPr>
        <p:grpSpPr>
          <a:xfrm>
            <a:off x="4774565" y="2096135"/>
            <a:ext cx="429895" cy="429260"/>
            <a:chOff x="7229" y="3940"/>
            <a:chExt cx="873" cy="873"/>
          </a:xfrm>
        </p:grpSpPr>
        <p:sp>
          <p:nvSpPr>
            <p:cNvPr id="89" name="圆角矩形 88"/>
            <p:cNvSpPr/>
            <p:nvPr>
              <p:custDataLst>
                <p:tags r:id="rId34"/>
              </p:custDataLst>
            </p:nvPr>
          </p:nvSpPr>
          <p:spPr>
            <a:xfrm>
              <a:off x="7229" y="3940"/>
              <a:ext cx="873" cy="873"/>
            </a:xfrm>
            <a:prstGeom prst="roundRect">
              <a:avLst/>
            </a:prstGeom>
            <a:solidFill>
              <a:srgbClr val="30B588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sp>
          <p:nvSpPr>
            <p:cNvPr id="98" name="文本框 97"/>
            <p:cNvSpPr txBox="1"/>
            <p:nvPr>
              <p:custDataLst>
                <p:tags r:id="rId35"/>
              </p:custDataLst>
            </p:nvPr>
          </p:nvSpPr>
          <p:spPr>
            <a:xfrm>
              <a:off x="7280" y="4100"/>
              <a:ext cx="771" cy="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Roboto" charset="0"/>
                  <a:cs typeface="Arial" panose="020B0604020202020204" pitchFamily="34" charset="0"/>
                </a:rPr>
                <a:t>02</a:t>
              </a:r>
              <a:endParaRPr lang="en-US" altLang="zh-CN" sz="1000" b="1">
                <a:solidFill>
                  <a:schemeClr val="bg1"/>
                </a:solidFill>
                <a:latin typeface="Roboto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组合 102"/>
          <p:cNvGrpSpPr/>
          <p:nvPr>
            <p:custDataLst>
              <p:tags r:id="rId36"/>
            </p:custDataLst>
          </p:nvPr>
        </p:nvGrpSpPr>
        <p:grpSpPr>
          <a:xfrm>
            <a:off x="1459368" y="2017327"/>
            <a:ext cx="429895" cy="429260"/>
            <a:chOff x="1080" y="3001"/>
            <a:chExt cx="873" cy="873"/>
          </a:xfrm>
        </p:grpSpPr>
        <p:sp>
          <p:nvSpPr>
            <p:cNvPr id="85" name="圆角矩形 84"/>
            <p:cNvSpPr/>
            <p:nvPr>
              <p:custDataLst>
                <p:tags r:id="rId37"/>
              </p:custDataLst>
            </p:nvPr>
          </p:nvSpPr>
          <p:spPr>
            <a:xfrm>
              <a:off x="1080" y="3001"/>
              <a:ext cx="873" cy="873"/>
            </a:xfrm>
            <a:prstGeom prst="roundRect">
              <a:avLst/>
            </a:prstGeom>
            <a:solidFill>
              <a:srgbClr val="0299F4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sp>
          <p:nvSpPr>
            <p:cNvPr id="96" name="文本框 95"/>
            <p:cNvSpPr txBox="1"/>
            <p:nvPr>
              <p:custDataLst>
                <p:tags r:id="rId38"/>
              </p:custDataLst>
            </p:nvPr>
          </p:nvSpPr>
          <p:spPr>
            <a:xfrm>
              <a:off x="1150" y="3161"/>
              <a:ext cx="771" cy="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Roboto" charset="0"/>
                  <a:cs typeface="Arial" panose="020B0604020202020204" pitchFamily="34" charset="0"/>
                </a:rPr>
                <a:t>01</a:t>
              </a:r>
              <a:endParaRPr lang="en-US" altLang="zh-CN" sz="1200" b="1">
                <a:solidFill>
                  <a:schemeClr val="bg1"/>
                </a:solidFill>
                <a:latin typeface="Roboto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8315325" y="4488180"/>
            <a:ext cx="2539365" cy="1037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59595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Roboto" charset="0"/>
                <a:ea typeface="Roboto" charset="0"/>
                <a:cs typeface="Roboto" charset="0"/>
                <a:sym typeface="+mn-ea"/>
              </a:rPr>
              <a:t>Receiving multiple events from device in real-time.</a:t>
            </a:r>
            <a:endParaRPr lang="en-US" altLang="zh-CN" sz="1400" dirty="0">
              <a:solidFill>
                <a:srgbClr val="595959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D4893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Roboto" charset="0"/>
                <a:ea typeface="Roboto" charset="0"/>
                <a:cs typeface="Roboto" charset="0"/>
                <a:sym typeface="+mn-ea"/>
              </a:rPr>
              <a:t>Low false alarm rate</a:t>
            </a:r>
            <a:r>
              <a:rPr lang="en-US" altLang="zh-CN" sz="14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Roboto" charset="0"/>
                <a:ea typeface="Roboto" charset="0"/>
                <a:cs typeface="Roboto" charset="0"/>
                <a:sym typeface="+mn-ea"/>
              </a:rPr>
              <a:t> </a:t>
            </a:r>
            <a:r>
              <a:rPr lang="en-US" altLang="zh-CN" sz="1400" dirty="0">
                <a:solidFill>
                  <a:srgbClr val="595959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Roboto" charset="0"/>
                <a:ea typeface="Roboto" charset="0"/>
                <a:cs typeface="Roboto" charset="0"/>
                <a:sym typeface="+mn-ea"/>
              </a:rPr>
              <a:t>by edge AI.</a:t>
            </a:r>
            <a:endParaRPr lang="en-US" altLang="zh-CN" sz="1400" b="1" dirty="0">
              <a:solidFill>
                <a:srgbClr val="0D4893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</p:spTree>
    <p:custDataLst>
      <p:tags r:id="rId39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图片 80" descr="电池电量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666716" y="3227070"/>
            <a:ext cx="277495" cy="277495"/>
          </a:xfrm>
          <a:prstGeom prst="rect">
            <a:avLst/>
          </a:prstGeom>
        </p:spPr>
      </p:pic>
      <p:pic>
        <p:nvPicPr>
          <p:cNvPr id="83" name="图片 82" descr="证书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2116" y="4582160"/>
            <a:ext cx="280670" cy="28067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9074150" y="388620"/>
            <a:ext cx="1425575" cy="346075"/>
            <a:chOff x="1465" y="718"/>
            <a:chExt cx="2245" cy="545"/>
          </a:xfrm>
        </p:grpSpPr>
        <p:pic>
          <p:nvPicPr>
            <p:cNvPr id="16" name="图片 15" descr="Milesight-Logo(white)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17" name="直接连接符 16"/>
            <p:cNvCxnSpPr/>
            <p:nvPr>
              <p:custDataLst>
                <p:tags r:id="rId9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792" name="Google Shape;792;p19" descr="PPT封面"/>
          <p:cNvPicPr preferRelativeResize="0"/>
          <p:nvPr/>
        </p:nvPicPr>
        <p:blipFill rotWithShape="1">
          <a:blip r:embed="rId10"/>
          <a:srcRect t="10316" b="9565"/>
          <a:stretch>
            <a:fillRect/>
          </a:stretch>
        </p:blipFill>
        <p:spPr>
          <a:xfrm>
            <a:off x="0" y="0"/>
            <a:ext cx="12192000" cy="523430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9"/>
          <p:cNvSpPr/>
          <p:nvPr/>
        </p:nvSpPr>
        <p:spPr>
          <a:xfrm>
            <a:off x="0" y="0"/>
            <a:ext cx="12191365" cy="5233670"/>
          </a:xfrm>
          <a:prstGeom prst="rect">
            <a:avLst/>
          </a:prstGeom>
          <a:gradFill>
            <a:gsLst>
              <a:gs pos="0">
                <a:srgbClr val="235FA5"/>
              </a:gs>
              <a:gs pos="99000">
                <a:srgbClr val="0299F4">
                  <a:alpha val="1000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圆角矩形 1"/>
          <p:cNvSpPr/>
          <p:nvPr>
            <p:custDataLst>
              <p:tags r:id="rId11"/>
            </p:custDataLst>
          </p:nvPr>
        </p:nvSpPr>
        <p:spPr>
          <a:xfrm>
            <a:off x="726440" y="2196465"/>
            <a:ext cx="5201920" cy="229552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7" name="同侧圆角矩形 6"/>
          <p:cNvSpPr/>
          <p:nvPr>
            <p:custDataLst>
              <p:tags r:id="rId12"/>
            </p:custDataLst>
          </p:nvPr>
        </p:nvSpPr>
        <p:spPr>
          <a:xfrm>
            <a:off x="726360" y="2005965"/>
            <a:ext cx="5202000" cy="347345"/>
          </a:xfrm>
          <a:prstGeom prst="round2SameRect">
            <a:avLst/>
          </a:prstGeom>
          <a:gradFill>
            <a:gsLst>
              <a:gs pos="0">
                <a:srgbClr val="235FA5"/>
              </a:gs>
              <a:gs pos="100000">
                <a:srgbClr val="0299F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855" name="Google Shape;855;p19"/>
          <p:cNvSpPr/>
          <p:nvPr>
            <p:custDataLst>
              <p:tags r:id="rId13"/>
            </p:custDataLst>
          </p:nvPr>
        </p:nvSpPr>
        <p:spPr>
          <a:xfrm>
            <a:off x="1839278" y="2005965"/>
            <a:ext cx="297624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CN" sz="1600" b="1" dirty="0" err="1">
                <a:solidFill>
                  <a:schemeClr val="bg1"/>
                </a:solidFill>
                <a:latin typeface="Roboto" charset="0"/>
                <a:cs typeface="Roboto" charset="0"/>
                <a:sym typeface="+mn-ea"/>
              </a:rPr>
              <a:t>Liveview</a:t>
            </a:r>
            <a:r>
              <a:rPr lang="en-US" altLang="zh-CN" sz="1600" b="1" dirty="0">
                <a:solidFill>
                  <a:schemeClr val="bg1"/>
                </a:solidFill>
                <a:latin typeface="Roboto" charset="0"/>
                <a:cs typeface="Roboto" charset="0"/>
                <a:sym typeface="+mn-ea"/>
              </a:rPr>
              <a:t> &amp; Playback</a:t>
            </a:r>
            <a:endParaRPr lang="en-US" altLang="zh-CN" sz="1600" b="1" dirty="0">
              <a:solidFill>
                <a:schemeClr val="bg1"/>
              </a:solidFill>
              <a:latin typeface="Roboto" charset="0"/>
              <a:cs typeface="Roboto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600" b="1" dirty="0">
              <a:solidFill>
                <a:schemeClr val="bg1"/>
              </a:solidFill>
              <a:latin typeface="Roboto" charset="0"/>
              <a:ea typeface="Roboto"/>
              <a:cs typeface="Roboto" charset="0"/>
              <a:sym typeface="Roboto"/>
            </a:endParaRPr>
          </a:p>
        </p:txBody>
      </p:sp>
      <p:sp>
        <p:nvSpPr>
          <p:cNvPr id="859" name="Google Shape;859;p19"/>
          <p:cNvSpPr/>
          <p:nvPr>
            <p:custDataLst>
              <p:tags r:id="rId14"/>
            </p:custDataLst>
          </p:nvPr>
        </p:nvSpPr>
        <p:spPr>
          <a:xfrm rot="-2700000">
            <a:off x="5958840" y="5106670"/>
            <a:ext cx="240030" cy="240030"/>
          </a:xfrm>
          <a:prstGeom prst="rtTriangle">
            <a:avLst/>
          </a:prstGeom>
          <a:solidFill>
            <a:srgbClr val="0C56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文本框 2"/>
          <p:cNvSpPr txBox="1"/>
          <p:nvPr>
            <p:custDataLst>
              <p:tags r:id="rId15"/>
            </p:custDataLst>
          </p:nvPr>
        </p:nvSpPr>
        <p:spPr>
          <a:xfrm>
            <a:off x="848360" y="2838450"/>
            <a:ext cx="2049780" cy="1000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buFont typeface="Roboto" charset="0"/>
              <a:buChar char="•"/>
            </a:pP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High definition image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  <a:p>
            <a:pPr marL="285750" indent="-285750">
              <a:lnSpc>
                <a:spcPct val="110000"/>
              </a:lnSpc>
              <a:buFont typeface="Roboto" charset="0"/>
              <a:buChar char="•"/>
            </a:pP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Two-way Audio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  <a:p>
            <a:pPr marL="285750" indent="-285750">
              <a:lnSpc>
                <a:spcPct val="110000"/>
              </a:lnSpc>
              <a:buFont typeface="Roboto" charset="0"/>
              <a:buChar char="•"/>
            </a:pP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Multiple Layout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</p:txBody>
      </p:sp>
      <p:sp>
        <p:nvSpPr>
          <p:cNvPr id="53" name="TextBox 9"/>
          <p:cNvSpPr txBox="1"/>
          <p:nvPr/>
        </p:nvSpPr>
        <p:spPr>
          <a:xfrm>
            <a:off x="1795463" y="1143635"/>
            <a:ext cx="8600440" cy="466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You can start monitoring multiple cameras in Genetec easily.</a:t>
            </a:r>
            <a:endParaRPr lang="en-US" altLang="zh-CN" sz="20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pPr algn="ctr"/>
            <a:r>
              <a:rPr lang="en-US" altLang="zh-CN" sz="2000" b="1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zh-CN" altLang="en-US" sz="2000" b="1" dirty="0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54" name="标题 87"/>
          <p:cNvSpPr>
            <a:spLocks noGrp="1"/>
          </p:cNvSpPr>
          <p:nvPr>
            <p:custDataLst>
              <p:tags r:id="rId16"/>
            </p:custDataLst>
          </p:nvPr>
        </p:nvSpPr>
        <p:spPr>
          <a:xfrm>
            <a:off x="703263" y="624840"/>
            <a:ext cx="10784840" cy="4635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altLang="zh-CN" sz="3200" cap="all" spc="-50" dirty="0">
                <a:solidFill>
                  <a:schemeClr val="bg1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EASY MONITORING</a:t>
            </a:r>
            <a:endParaRPr lang="en-US" altLang="zh-CN" sz="3200" cap="all" spc="-50" dirty="0">
              <a:solidFill>
                <a:schemeClr val="bg1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17"/>
            </p:custDataLst>
          </p:nvPr>
        </p:nvSpPr>
        <p:spPr>
          <a:xfrm>
            <a:off x="6249035" y="2196465"/>
            <a:ext cx="5201920" cy="229552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" name="同侧圆角矩形 3"/>
          <p:cNvSpPr/>
          <p:nvPr>
            <p:custDataLst>
              <p:tags r:id="rId18"/>
            </p:custDataLst>
          </p:nvPr>
        </p:nvSpPr>
        <p:spPr>
          <a:xfrm>
            <a:off x="6248955" y="2005965"/>
            <a:ext cx="5202000" cy="347345"/>
          </a:xfrm>
          <a:prstGeom prst="round2SameRect">
            <a:avLst/>
          </a:prstGeom>
          <a:gradFill>
            <a:gsLst>
              <a:gs pos="0">
                <a:srgbClr val="235FA5"/>
              </a:gs>
              <a:gs pos="100000">
                <a:srgbClr val="0299F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14" name="Google Shape;855;p19"/>
          <p:cNvSpPr/>
          <p:nvPr>
            <p:custDataLst>
              <p:tags r:id="rId19"/>
            </p:custDataLst>
          </p:nvPr>
        </p:nvSpPr>
        <p:spPr>
          <a:xfrm>
            <a:off x="7660005" y="2005965"/>
            <a:ext cx="23812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Media C</a:t>
            </a:r>
            <a:r>
              <a:rPr lang="en-US" sz="16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onfiguration</a:t>
            </a:r>
            <a:endParaRPr lang="en-US" sz="1600" b="1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600" b="1" dirty="0">
              <a:solidFill>
                <a:schemeClr val="bg1"/>
              </a:solidFill>
              <a:latin typeface="Roboto" charset="0"/>
              <a:ea typeface="Roboto"/>
              <a:cs typeface="Roboto" charset="0"/>
              <a:sym typeface="Roboto"/>
            </a:endParaRPr>
          </a:p>
        </p:txBody>
      </p:sp>
      <p:sp>
        <p:nvSpPr>
          <p:cNvPr id="6" name="文本框 5"/>
          <p:cNvSpPr txBox="1"/>
          <p:nvPr>
            <p:custDataLst>
              <p:tags r:id="rId20"/>
            </p:custDataLst>
          </p:nvPr>
        </p:nvSpPr>
        <p:spPr>
          <a:xfrm>
            <a:off x="6398260" y="2838450"/>
            <a:ext cx="2021205" cy="1000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285750" indent="-285750">
              <a:lnSpc>
                <a:spcPct val="110000"/>
              </a:lnSpc>
              <a:buFont typeface="Roboto" charset="0"/>
              <a:buChar char="•"/>
            </a:pP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Quick Configuration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  <a:p>
            <a:pPr marL="285750" indent="-285750">
              <a:lnSpc>
                <a:spcPct val="110000"/>
              </a:lnSpc>
              <a:buFont typeface="Roboto" charset="0"/>
              <a:buChar char="•"/>
            </a:pP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Integrated Setting Interfaces 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  <a:p>
            <a:pPr indent="0">
              <a:lnSpc>
                <a:spcPct val="110000"/>
              </a:lnSpc>
              <a:buNone/>
            </a:pP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244975" y="5735955"/>
            <a:ext cx="1854200" cy="443230"/>
            <a:chOff x="6509" y="9033"/>
            <a:chExt cx="2920" cy="698"/>
          </a:xfrm>
        </p:grpSpPr>
        <p:pic>
          <p:nvPicPr>
            <p:cNvPr id="13" name="图片 12" descr="新LOGO-彩色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6509" y="9033"/>
              <a:ext cx="2535" cy="698"/>
            </a:xfrm>
            <a:prstGeom prst="rect">
              <a:avLst/>
            </a:prstGeom>
          </p:spPr>
        </p:pic>
        <p:cxnSp>
          <p:nvCxnSpPr>
            <p:cNvPr id="23" name="直接连接符 22"/>
            <p:cNvCxnSpPr/>
            <p:nvPr>
              <p:custDataLst>
                <p:tags r:id="rId23"/>
              </p:custDataLst>
            </p:nvPr>
          </p:nvCxnSpPr>
          <p:spPr>
            <a:xfrm>
              <a:off x="9429" y="9150"/>
              <a:ext cx="0" cy="47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0" name="图片 19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rcRect t="1735" b="9148"/>
          <a:stretch>
            <a:fillRect/>
          </a:stretch>
        </p:blipFill>
        <p:spPr>
          <a:xfrm>
            <a:off x="8486140" y="2643505"/>
            <a:ext cx="2633980" cy="14351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43650" y="5843905"/>
            <a:ext cx="1315720" cy="302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98140" y="2686050"/>
            <a:ext cx="2635200" cy="1379754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9" descr="PPT封面"/>
          <p:cNvPicPr preferRelativeResize="0"/>
          <p:nvPr/>
        </p:nvPicPr>
        <p:blipFill rotWithShape="1">
          <a:blip r:embed="rId1"/>
          <a:srcRect t="10316" b="9565"/>
          <a:stretch>
            <a:fillRect/>
          </a:stretch>
        </p:blipFill>
        <p:spPr>
          <a:xfrm>
            <a:off x="0" y="0"/>
            <a:ext cx="12192000" cy="445960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9"/>
          <p:cNvSpPr/>
          <p:nvPr/>
        </p:nvSpPr>
        <p:spPr>
          <a:xfrm>
            <a:off x="0" y="0"/>
            <a:ext cx="12191365" cy="4458335"/>
          </a:xfrm>
          <a:prstGeom prst="rect">
            <a:avLst/>
          </a:prstGeom>
          <a:gradFill>
            <a:gsLst>
              <a:gs pos="0">
                <a:srgbClr val="235FA5"/>
              </a:gs>
              <a:gs pos="100000">
                <a:srgbClr val="0299F4">
                  <a:alpha val="10000"/>
                </a:srgbClr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" name="圆角矩形 29"/>
          <p:cNvSpPr/>
          <p:nvPr>
            <p:custDataLst>
              <p:tags r:id="rId2"/>
            </p:custDataLst>
          </p:nvPr>
        </p:nvSpPr>
        <p:spPr>
          <a:xfrm>
            <a:off x="4474210" y="1748155"/>
            <a:ext cx="3510915" cy="433260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1" name="圆角矩形 30"/>
          <p:cNvSpPr/>
          <p:nvPr>
            <p:custDataLst>
              <p:tags r:id="rId3"/>
            </p:custDataLst>
          </p:nvPr>
        </p:nvSpPr>
        <p:spPr>
          <a:xfrm>
            <a:off x="735330" y="1741805"/>
            <a:ext cx="3510915" cy="433260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855" name="Google Shape;855;p19"/>
          <p:cNvSpPr/>
          <p:nvPr>
            <p:custDataLst>
              <p:tags r:id="rId4"/>
            </p:custDataLst>
          </p:nvPr>
        </p:nvSpPr>
        <p:spPr>
          <a:xfrm>
            <a:off x="945515" y="1995170"/>
            <a:ext cx="2976245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CN" b="1" dirty="0">
                <a:solidFill>
                  <a:srgbClr val="404040"/>
                </a:solidFill>
                <a:latin typeface="Roboto" charset="0"/>
                <a:ea typeface="Roboto"/>
                <a:cs typeface="Roboto" charset="0"/>
                <a:sym typeface="Roboto"/>
              </a:rPr>
              <a:t>Standard PTZ</a:t>
            </a:r>
            <a:endParaRPr lang="en-US" altLang="zh-CN" b="1" dirty="0">
              <a:solidFill>
                <a:srgbClr val="404040"/>
              </a:solidFill>
              <a:latin typeface="Roboto" charset="0"/>
              <a:ea typeface="Roboto"/>
              <a:cs typeface="Roboto" charset="0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b="1" dirty="0">
              <a:solidFill>
                <a:srgbClr val="404040"/>
              </a:solidFill>
              <a:latin typeface="Roboto" charset="0"/>
              <a:ea typeface="Roboto"/>
              <a:cs typeface="Roboto" charset="0"/>
              <a:sym typeface="Roboto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927735" y="4731385"/>
            <a:ext cx="3256280" cy="10007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Pan/Tilt/Zoom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 </a:t>
            </a:r>
            <a:r>
              <a:rPr lang="en-US" altLang="zh-CN" sz="1400" dirty="0">
                <a:solidFill>
                  <a:srgbClr val="595959"/>
                </a:solidFill>
                <a:latin typeface="Roboto" charset="0"/>
                <a:cs typeface="Roboto" charset="0"/>
              </a:rPr>
              <a:t>with Instant Respinse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595959"/>
                </a:solidFill>
                <a:latin typeface="Roboto" charset="0"/>
                <a:cs typeface="Roboto" charset="0"/>
              </a:rPr>
              <a:t>Save and Call the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 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Preset</a:t>
            </a:r>
            <a:endParaRPr lang="en-US" altLang="zh-CN" sz="1400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595959"/>
                </a:solidFill>
                <a:latin typeface="Roboto" charset="0"/>
                <a:cs typeface="Roboto" charset="0"/>
              </a:rPr>
              <a:t>Event-triggered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 </a:t>
            </a:r>
            <a:r>
              <a:rPr lang="en-US" altLang="zh-CN" sz="1400" b="1" dirty="0">
                <a:solidFill>
                  <a:schemeClr val="bg2">
                    <a:lumMod val="25000"/>
                  </a:schemeClr>
                </a:solidFill>
                <a:latin typeface="Roboto" charset="0"/>
                <a:cs typeface="Roboto" charset="0"/>
              </a:rPr>
              <a:t>Patrol</a:t>
            </a: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  <a:p>
            <a:pPr indent="0">
              <a:lnSpc>
                <a:spcPct val="110000"/>
              </a:lnSpc>
              <a:buNone/>
            </a:pPr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 charset="0"/>
              <a:cs typeface="Roboto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27050" y="6421755"/>
            <a:ext cx="11663680" cy="481330"/>
            <a:chOff x="831" y="9858"/>
            <a:chExt cx="18368" cy="758"/>
          </a:xfrm>
        </p:grpSpPr>
        <p:sp>
          <p:nvSpPr>
            <p:cNvPr id="6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sp>
        <p:nvSpPr>
          <p:cNvPr id="14" name="同侧圆角矩形 13"/>
          <p:cNvSpPr/>
          <p:nvPr/>
        </p:nvSpPr>
        <p:spPr>
          <a:xfrm flipV="1">
            <a:off x="732155" y="5855970"/>
            <a:ext cx="3522980" cy="22415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35FA5"/>
              </a:gs>
              <a:gs pos="100000">
                <a:srgbClr val="0299F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19" name="同侧圆角矩形 18"/>
          <p:cNvSpPr/>
          <p:nvPr/>
        </p:nvSpPr>
        <p:spPr>
          <a:xfrm flipV="1">
            <a:off x="4465320" y="5855970"/>
            <a:ext cx="3520440" cy="22479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35FA5"/>
              </a:gs>
              <a:gs pos="100000">
                <a:srgbClr val="0299F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8679815" y="504190"/>
            <a:ext cx="1425575" cy="346075"/>
            <a:chOff x="1465" y="718"/>
            <a:chExt cx="2245" cy="545"/>
          </a:xfrm>
        </p:grpSpPr>
        <p:pic>
          <p:nvPicPr>
            <p:cNvPr id="21" name="图片 20" descr="Milesight-Logo(white)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23" name="直接连接符 22"/>
            <p:cNvCxnSpPr/>
            <p:nvPr>
              <p:custDataLst>
                <p:tags r:id="rId8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4" name="标题 87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743585" y="580390"/>
            <a:ext cx="6725285" cy="56324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chemeClr val="bg1"/>
                </a:solidFill>
                <a:effectLst/>
                <a:latin typeface="Roboto" charset="0"/>
                <a:ea typeface="Roboto" charset="0"/>
                <a:cs typeface="Roboto" charset="0"/>
                <a:sym typeface="+mn-ea"/>
              </a:rPr>
              <a:t>EASY MONITORING</a:t>
            </a:r>
            <a:endParaRPr lang="en-US" altLang="zh-CN" sz="3200" cap="all" spc="-50" dirty="0">
              <a:solidFill>
                <a:schemeClr val="bg1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sp>
        <p:nvSpPr>
          <p:cNvPr id="26" name="Google Shape;855;p19"/>
          <p:cNvSpPr/>
          <p:nvPr>
            <p:custDataLst>
              <p:tags r:id="rId10"/>
            </p:custDataLst>
          </p:nvPr>
        </p:nvSpPr>
        <p:spPr>
          <a:xfrm>
            <a:off x="5468620" y="1995170"/>
            <a:ext cx="153035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Fisheye</a:t>
            </a:r>
            <a:endParaRPr lang="en-US" b="1" dirty="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b="1" dirty="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1">
            <a:biLevel thresh="50000"/>
            <a:lum bright="100000" contrast="100000"/>
          </a:blip>
          <a:stretch>
            <a:fillRect/>
          </a:stretch>
        </p:blipFill>
        <p:spPr>
          <a:xfrm>
            <a:off x="10323195" y="534670"/>
            <a:ext cx="1315720" cy="302895"/>
          </a:xfrm>
          <a:prstGeom prst="rect">
            <a:avLst/>
          </a:prstGeom>
          <a:ln>
            <a:noFill/>
          </a:ln>
        </p:spPr>
      </p:pic>
      <p:sp>
        <p:nvSpPr>
          <p:cNvPr id="8" name="圆角矩形 7"/>
          <p:cNvSpPr/>
          <p:nvPr>
            <p:custDataLst>
              <p:tags r:id="rId12"/>
            </p:custDataLst>
          </p:nvPr>
        </p:nvSpPr>
        <p:spPr>
          <a:xfrm>
            <a:off x="8227060" y="1748155"/>
            <a:ext cx="3510915" cy="433260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11" name="Google Shape;855;p19"/>
          <p:cNvSpPr/>
          <p:nvPr>
            <p:custDataLst>
              <p:tags r:id="rId13"/>
            </p:custDataLst>
          </p:nvPr>
        </p:nvSpPr>
        <p:spPr>
          <a:xfrm>
            <a:off x="7983220" y="1936750"/>
            <a:ext cx="400812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Multi-sensor Camera </a:t>
            </a:r>
            <a:endParaRPr lang="en-US" altLang="zh-CN" b="1" dirty="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>
                <a:solidFill>
                  <a:srgbClr val="404040"/>
                </a:solidFill>
                <a:latin typeface="Roboto"/>
                <a:ea typeface="Roboto"/>
                <a:cs typeface="Roboto"/>
                <a:sym typeface="Roboto"/>
              </a:rPr>
              <a:t>Live View</a:t>
            </a:r>
            <a:endParaRPr lang="en-US" altLang="zh-CN" b="1" dirty="0">
              <a:solidFill>
                <a:srgbClr val="40404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451850" y="4731385"/>
            <a:ext cx="2964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b="1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Roboto" charset="0"/>
                <a:ea typeface="思源黑体 CN Heavy" panose="020B0A00000000000000" pitchFamily="34" charset="-122"/>
                <a:sym typeface="+mn-ea"/>
              </a:rPr>
              <a:t>Easily access with one license.</a:t>
            </a:r>
            <a:endParaRPr lang="en-US" altLang="zh-CN" sz="1400" b="1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Roboto" charset="0"/>
              <a:ea typeface="思源黑体 CN Heavy" panose="020B0A00000000000000" pitchFamily="34" charset="-122"/>
            </a:endParaRPr>
          </a:p>
          <a:p>
            <a:endParaRPr lang="en-US" altLang="zh-CN" sz="1400" b="1" dirty="0">
              <a:solidFill>
                <a:schemeClr val="bg2">
                  <a:lumMod val="2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同侧圆角矩形 17"/>
          <p:cNvSpPr/>
          <p:nvPr/>
        </p:nvSpPr>
        <p:spPr>
          <a:xfrm rot="10800000">
            <a:off x="8223885" y="5847080"/>
            <a:ext cx="3513455" cy="22987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35FA5"/>
              </a:gs>
              <a:gs pos="100000">
                <a:srgbClr val="0299F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15" name="PTZ录屏_20250422_17554064_20250422_18002834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33780" y="2577465"/>
            <a:ext cx="2976880" cy="1844040"/>
          </a:xfrm>
          <a:prstGeom prst="rect">
            <a:avLst/>
          </a:prstGeom>
        </p:spPr>
      </p:pic>
      <p:sp>
        <p:nvSpPr>
          <p:cNvPr id="53" name="TextBox 9"/>
          <p:cNvSpPr txBox="1"/>
          <p:nvPr/>
        </p:nvSpPr>
        <p:spPr>
          <a:xfrm>
            <a:off x="674053" y="1115060"/>
            <a:ext cx="8600440" cy="4660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en-US" altLang="zh-CN" sz="20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  <a:sym typeface="+mn-ea"/>
              </a:rPr>
              <a:t>Ensures seamless compatibility across various models. </a:t>
            </a:r>
            <a:endParaRPr lang="zh-CN" altLang="en-US" sz="2000" dirty="0">
              <a:solidFill>
                <a:schemeClr val="bg1"/>
              </a:solidFill>
              <a:latin typeface="Roboto" charset="0"/>
              <a:cs typeface="Roboto" charset="0"/>
            </a:endParaRPr>
          </a:p>
          <a:p>
            <a:pPr algn="l"/>
            <a:r>
              <a:rPr lang="en-US" altLang="zh-CN" sz="20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endParaRPr lang="zh-CN" altLang="en-US" sz="2000" dirty="0">
              <a:solidFill>
                <a:schemeClr val="bg1"/>
              </a:solidFill>
              <a:latin typeface="Roboto" charset="0"/>
              <a:cs typeface="Roboto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94885" y="4731385"/>
            <a:ext cx="2764155" cy="564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fontAlgn="auto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rgbClr val="595959"/>
                </a:solidFill>
                <a:latin typeface="Roboto" charset="0"/>
                <a:cs typeface="Roboto" charset="0"/>
              </a:rPr>
              <a:t>Supports multiple display  modes.</a:t>
            </a:r>
            <a:endParaRPr lang="en-US" altLang="zh-CN" sz="1400">
              <a:solidFill>
                <a:srgbClr val="595959"/>
              </a:solidFill>
              <a:latin typeface="Roboto" charset="0"/>
              <a:cs typeface="Roboto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13155" y="4458335"/>
            <a:ext cx="280860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>
                    <a:lumMod val="65000"/>
                  </a:schemeClr>
                </a:solidFill>
                <a:latin typeface="Roboto" charset="0"/>
                <a:cs typeface="Roboto" charset="0"/>
              </a:rPr>
              <a:t>(Click to Play the Video)</a:t>
            </a:r>
            <a:endParaRPr lang="en-US" altLang="zh-CN" sz="1000">
              <a:solidFill>
                <a:schemeClr val="bg1">
                  <a:lumMod val="65000"/>
                </a:schemeClr>
              </a:solidFill>
              <a:latin typeface="Roboto" charset="0"/>
              <a:cs typeface="Roboto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68995" y="2606675"/>
            <a:ext cx="3037205" cy="18224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31690" y="2618105"/>
            <a:ext cx="3211830" cy="184023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3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sp>
        <p:nvSpPr>
          <p:cNvPr id="27" name="矩形 26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3226435"/>
          </a:xfrm>
          <a:prstGeom prst="rect">
            <a:avLst/>
          </a:prstGeom>
          <a:gradFill>
            <a:gsLst>
              <a:gs pos="0">
                <a:srgbClr val="0299F4"/>
              </a:gs>
              <a:gs pos="75000">
                <a:srgbClr val="235FA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73" name="图片 72" descr="PPT封面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42000"/>
          </a:blip>
          <a:srcRect t="59145" b="2954"/>
          <a:stretch>
            <a:fillRect/>
          </a:stretch>
        </p:blipFill>
        <p:spPr>
          <a:xfrm>
            <a:off x="0" y="0"/>
            <a:ext cx="12192000" cy="3227070"/>
          </a:xfrm>
          <a:prstGeom prst="rect">
            <a:avLst/>
          </a:prstGeom>
        </p:spPr>
      </p:pic>
      <p:pic>
        <p:nvPicPr>
          <p:cNvPr id="9" name="图片 8" descr="电池电量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666716" y="3227070"/>
            <a:ext cx="277495" cy="277495"/>
          </a:xfrm>
          <a:prstGeom prst="rect">
            <a:avLst/>
          </a:prstGeom>
        </p:spPr>
      </p:pic>
      <p:pic>
        <p:nvPicPr>
          <p:cNvPr id="10" name="图片 9" descr="证书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2116" y="4582160"/>
            <a:ext cx="280670" cy="280670"/>
          </a:xfrm>
          <a:prstGeom prst="rect">
            <a:avLst/>
          </a:prstGeom>
        </p:spPr>
      </p:pic>
      <p:sp>
        <p:nvSpPr>
          <p:cNvPr id="12" name="标题 87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727075" y="577850"/>
            <a:ext cx="8418195" cy="98234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chemeClr val="bg1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Intelligent Surveillance  with Milesight VCA Function</a:t>
            </a:r>
            <a:endParaRPr lang="en-US" altLang="zh-CN" sz="3200" cap="all" spc="-50" dirty="0">
              <a:solidFill>
                <a:schemeClr val="bg1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sp>
        <p:nvSpPr>
          <p:cNvPr id="39" name="圆角矩形 38"/>
          <p:cNvSpPr/>
          <p:nvPr>
            <p:custDataLst>
              <p:tags r:id="rId9"/>
            </p:custDataLst>
          </p:nvPr>
        </p:nvSpPr>
        <p:spPr>
          <a:xfrm>
            <a:off x="549275" y="1758315"/>
            <a:ext cx="11090275" cy="450659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72160" y="1953260"/>
            <a:ext cx="5252085" cy="911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20000"/>
              </a:lnSpc>
            </a:pPr>
            <a:r>
              <a:rPr lang="en-US" altLang="zh-CN" sz="1400" dirty="0" err="1">
                <a:solidFill>
                  <a:srgbClr val="595959"/>
                </a:solidFill>
                <a:latin typeface="Roboto" charset="0"/>
                <a:ea typeface="Roboto" charset="0"/>
                <a:sym typeface="+mn-ea"/>
              </a:rPr>
              <a:t>Milesight’s</a:t>
            </a:r>
            <a:r>
              <a:rPr lang="en-US" altLang="zh-CN" sz="1400" dirty="0">
                <a:solidFill>
                  <a:srgbClr val="595959"/>
                </a:solidFill>
                <a:latin typeface="Roboto" charset="0"/>
                <a:ea typeface="Roboto" charset="0"/>
                <a:sym typeface="+mn-ea"/>
              </a:rPr>
              <a:t> VCA functionality is deeply integrated and fully compatible with Genetec, providing users with a suite of intelligent features that elevate security management. </a:t>
            </a:r>
            <a:endParaRPr lang="en-US" altLang="zh-CN" sz="1400" dirty="0">
              <a:solidFill>
                <a:srgbClr val="595959"/>
              </a:solidFill>
              <a:latin typeface="Roboto" charset="0"/>
              <a:ea typeface="Roboto" charset="0"/>
              <a:cs typeface="Roboto" charset="0"/>
            </a:endParaRPr>
          </a:p>
          <a:p>
            <a:pPr indent="0" fontAlgn="auto">
              <a:lnSpc>
                <a:spcPct val="120000"/>
              </a:lnSpc>
            </a:pPr>
            <a:endParaRPr lang="en-US" altLang="zh-CN" sz="1400" b="0" i="0" dirty="0">
              <a:solidFill>
                <a:schemeClr val="tx1"/>
              </a:solidFill>
              <a:effectLst/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20000"/>
              </a:lnSpc>
            </a:pPr>
            <a:endParaRPr lang="en-US" altLang="zh-CN" sz="1400" b="0" i="0" dirty="0">
              <a:solidFill>
                <a:schemeClr val="tx1"/>
              </a:solidFill>
              <a:effectLst/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543560" y="2929255"/>
            <a:ext cx="5512435" cy="2698115"/>
            <a:chOff x="1209" y="4657"/>
            <a:chExt cx="8681" cy="4249"/>
          </a:xfrm>
        </p:grpSpPr>
        <p:pic>
          <p:nvPicPr>
            <p:cNvPr id="47" name="图片 46" descr="Region Exiting"/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11" y="5050"/>
              <a:ext cx="787" cy="787"/>
            </a:xfrm>
            <a:prstGeom prst="rect">
              <a:avLst/>
            </a:prstGeom>
          </p:spPr>
        </p:pic>
        <p:pic>
          <p:nvPicPr>
            <p:cNvPr id="51" name="图片 9" descr="Region Entrance"/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81" y="5050"/>
              <a:ext cx="787" cy="787"/>
            </a:xfrm>
            <a:prstGeom prst="rect">
              <a:avLst/>
            </a:prstGeom>
          </p:spPr>
        </p:pic>
        <p:sp>
          <p:nvSpPr>
            <p:cNvPr id="52" name="TextBox 57"/>
            <p:cNvSpPr txBox="1"/>
            <p:nvPr>
              <p:custDataLst>
                <p:tags r:id="rId14"/>
              </p:custDataLst>
            </p:nvPr>
          </p:nvSpPr>
          <p:spPr>
            <a:xfrm>
              <a:off x="2694" y="6064"/>
              <a:ext cx="162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Region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Exiting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54" name="TextBox 57"/>
            <p:cNvSpPr txBox="1"/>
            <p:nvPr>
              <p:custDataLst>
                <p:tags r:id="rId15"/>
              </p:custDataLst>
            </p:nvPr>
          </p:nvSpPr>
          <p:spPr>
            <a:xfrm>
              <a:off x="1209" y="6064"/>
              <a:ext cx="1907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Region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Entrance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55" name="TextBox 57"/>
            <p:cNvSpPr txBox="1"/>
            <p:nvPr>
              <p:custDataLst>
                <p:tags r:id="rId16"/>
              </p:custDataLst>
            </p:nvPr>
          </p:nvSpPr>
          <p:spPr>
            <a:xfrm>
              <a:off x="4119" y="8278"/>
              <a:ext cx="1580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Line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Crossing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56" name="图片 13" descr="1-01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422" y="4657"/>
              <a:ext cx="1544" cy="1572"/>
            </a:xfrm>
            <a:prstGeom prst="rect">
              <a:avLst/>
            </a:prstGeom>
          </p:spPr>
        </p:pic>
        <p:sp>
          <p:nvSpPr>
            <p:cNvPr id="57" name="TextBox 57"/>
            <p:cNvSpPr txBox="1"/>
            <p:nvPr>
              <p:custDataLst>
                <p:tags r:id="rId20"/>
              </p:custDataLst>
            </p:nvPr>
          </p:nvSpPr>
          <p:spPr>
            <a:xfrm>
              <a:off x="5265" y="6064"/>
              <a:ext cx="1863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Advanced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Motion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Detection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</p:txBody>
        </p:sp>
        <p:sp>
          <p:nvSpPr>
            <p:cNvPr id="58" name="TextBox 57"/>
            <p:cNvSpPr txBox="1"/>
            <p:nvPr>
              <p:custDataLst>
                <p:tags r:id="rId21"/>
              </p:custDataLst>
            </p:nvPr>
          </p:nvSpPr>
          <p:spPr>
            <a:xfrm>
              <a:off x="5661" y="8278"/>
              <a:ext cx="1172" cy="3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Loitering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</p:txBody>
        </p:sp>
        <p:pic>
          <p:nvPicPr>
            <p:cNvPr id="59" name="图片 16" descr="1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523" y="6873"/>
              <a:ext cx="1572" cy="1572"/>
            </a:xfrm>
            <a:prstGeom prst="rect">
              <a:avLst/>
            </a:prstGeom>
          </p:spPr>
        </p:pic>
        <p:sp>
          <p:nvSpPr>
            <p:cNvPr id="60" name="TextBox 57"/>
            <p:cNvSpPr txBox="1"/>
            <p:nvPr>
              <p:custDataLst>
                <p:tags r:id="rId25"/>
              </p:custDataLst>
            </p:nvPr>
          </p:nvSpPr>
          <p:spPr>
            <a:xfrm>
              <a:off x="1436" y="8278"/>
              <a:ext cx="1482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Object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Removed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</p:txBody>
        </p:sp>
        <p:sp>
          <p:nvSpPr>
            <p:cNvPr id="61" name="TextBox 64"/>
            <p:cNvSpPr txBox="1"/>
            <p:nvPr>
              <p:custDataLst>
                <p:tags r:id="rId26"/>
              </p:custDataLst>
            </p:nvPr>
          </p:nvSpPr>
          <p:spPr>
            <a:xfrm>
              <a:off x="4168" y="6064"/>
              <a:ext cx="1349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Object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Left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62" name="TextBox 61"/>
            <p:cNvSpPr txBox="1"/>
            <p:nvPr>
              <p:custDataLst>
                <p:tags r:id="rId27"/>
              </p:custDataLst>
            </p:nvPr>
          </p:nvSpPr>
          <p:spPr>
            <a:xfrm>
              <a:off x="2928" y="8278"/>
              <a:ext cx="1148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Tamper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Detection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63" name="图片 20" descr="Tamper Detection"/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3109" y="7266"/>
              <a:ext cx="787" cy="787"/>
            </a:xfrm>
            <a:prstGeom prst="rect">
              <a:avLst/>
            </a:prstGeom>
          </p:spPr>
        </p:pic>
        <p:pic>
          <p:nvPicPr>
            <p:cNvPr id="64" name="图片 21" descr="Object Removed"/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1763" y="7266"/>
              <a:ext cx="786" cy="786"/>
            </a:xfrm>
            <a:prstGeom prst="rect">
              <a:avLst/>
            </a:prstGeom>
          </p:spPr>
        </p:pic>
        <p:pic>
          <p:nvPicPr>
            <p:cNvPr id="65" name="图片 22" descr="Object Left"/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4449" y="5050"/>
              <a:ext cx="787" cy="787"/>
            </a:xfrm>
            <a:prstGeom prst="rect">
              <a:avLst/>
            </a:prstGeom>
          </p:spPr>
        </p:pic>
        <p:pic>
          <p:nvPicPr>
            <p:cNvPr id="66" name="图片 23" descr="资源 10"/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4508" y="7265"/>
              <a:ext cx="788" cy="788"/>
            </a:xfrm>
            <a:prstGeom prst="rect">
              <a:avLst/>
            </a:prstGeom>
          </p:spPr>
        </p:pic>
        <p:sp>
          <p:nvSpPr>
            <p:cNvPr id="67" name="TextBox 57"/>
            <p:cNvSpPr txBox="1"/>
            <p:nvPr>
              <p:custDataLst>
                <p:tags r:id="rId36"/>
              </p:custDataLst>
            </p:nvPr>
          </p:nvSpPr>
          <p:spPr>
            <a:xfrm>
              <a:off x="6931" y="8278"/>
              <a:ext cx="1509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Intrusion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  <a:sym typeface="Roboto" charset="0"/>
                </a:rPr>
                <a:t>Detection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  <a:sym typeface="Roboto" charset="0"/>
              </a:endParaRPr>
            </a:p>
          </p:txBody>
        </p:sp>
        <p:pic>
          <p:nvPicPr>
            <p:cNvPr id="68" name="图片 67" descr="F:/250314 NX ppt美化/新建文件夹/图片14.png图片14"/>
            <p:cNvPicPr preferRelativeResize="0">
              <a:picLocks noChangeAspect="1"/>
            </p:cNvPicPr>
            <p:nvPr/>
          </p:nvPicPr>
          <p:blipFill>
            <a:blip r:embed="rId37"/>
            <a:srcRect t="62" b="62"/>
            <a:stretch>
              <a:fillRect/>
            </a:stretch>
          </p:blipFill>
          <p:spPr>
            <a:xfrm>
              <a:off x="7263" y="7256"/>
              <a:ext cx="807" cy="807"/>
            </a:xfrm>
            <a:prstGeom prst="rect">
              <a:avLst/>
            </a:prstGeom>
            <a:noFill/>
          </p:spPr>
        </p:pic>
        <p:pic>
          <p:nvPicPr>
            <p:cNvPr id="69" name="图片 223" descr="1-01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8334" y="4665"/>
              <a:ext cx="1557" cy="1557"/>
            </a:xfrm>
            <a:prstGeom prst="rect">
              <a:avLst/>
            </a:prstGeom>
          </p:spPr>
        </p:pic>
        <p:sp>
          <p:nvSpPr>
            <p:cNvPr id="70" name="TextBox 57"/>
            <p:cNvSpPr txBox="1"/>
            <p:nvPr>
              <p:custDataLst>
                <p:tags r:id="rId41"/>
              </p:custDataLst>
            </p:nvPr>
          </p:nvSpPr>
          <p:spPr>
            <a:xfrm>
              <a:off x="7105" y="6064"/>
              <a:ext cx="1306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People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Counting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71" name="图片 218" descr="1-01"/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p:blipFill>
          <p:spPr>
            <a:xfrm>
              <a:off x="6937" y="4661"/>
              <a:ext cx="1565" cy="1565"/>
            </a:xfrm>
            <a:prstGeom prst="rect">
              <a:avLst/>
            </a:prstGeom>
          </p:spPr>
        </p:pic>
        <p:sp>
          <p:nvSpPr>
            <p:cNvPr id="72" name="TextBox 57"/>
            <p:cNvSpPr txBox="1"/>
            <p:nvPr>
              <p:custDataLst>
                <p:tags r:id="rId45"/>
              </p:custDataLst>
            </p:nvPr>
          </p:nvSpPr>
          <p:spPr>
            <a:xfrm>
              <a:off x="8467" y="6064"/>
              <a:ext cx="1413" cy="87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Regional 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People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counting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sp>
          <p:nvSpPr>
            <p:cNvPr id="74" name="TextBox 57"/>
            <p:cNvSpPr txBox="1"/>
            <p:nvPr>
              <p:custDataLst>
                <p:tags r:id="rId46"/>
              </p:custDataLst>
            </p:nvPr>
          </p:nvSpPr>
          <p:spPr>
            <a:xfrm>
              <a:off x="8542" y="8278"/>
              <a:ext cx="1161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Vehicle 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  <a:p>
              <a:pPr algn="ctr"/>
              <a:r>
                <a:rPr lang="en-US" altLang="zh-CN" sz="10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Counting</a:t>
              </a:r>
              <a:endParaRPr lang="en-US" altLang="zh-CN" sz="10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  <p:pic>
          <p:nvPicPr>
            <p:cNvPr id="75" name="图片 63" descr="vehicle counting"/>
            <p:cNvPicPr>
              <a:picLocks noChangeAspect="1"/>
            </p:cNvPicPr>
            <p:nvPr/>
          </p:nvPicPr>
          <p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p:blipFill>
          <p:spPr>
            <a:xfrm>
              <a:off x="8709" y="7255"/>
              <a:ext cx="808" cy="808"/>
            </a:xfrm>
            <a:prstGeom prst="rect">
              <a:avLst/>
            </a:prstGeom>
          </p:spPr>
        </p:pic>
      </p:grpSp>
      <p:sp>
        <p:nvSpPr>
          <p:cNvPr id="97" name="圆角矩形 96"/>
          <p:cNvSpPr/>
          <p:nvPr/>
        </p:nvSpPr>
        <p:spPr>
          <a:xfrm flipH="1">
            <a:off x="6577330" y="4805680"/>
            <a:ext cx="4735195" cy="1249680"/>
          </a:xfrm>
          <a:prstGeom prst="roundRect">
            <a:avLst>
              <a:gd name="adj" fmla="val 9090"/>
            </a:avLst>
          </a:prstGeom>
          <a:solidFill>
            <a:srgbClr val="99A2B1">
              <a:alpha val="10000"/>
            </a:srgbClr>
          </a:solidFill>
          <a:ln>
            <a:solidFill>
              <a:srgbClr val="99A2B1">
                <a:alpha val="20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679815" y="504190"/>
            <a:ext cx="1425575" cy="346075"/>
            <a:chOff x="1465" y="718"/>
            <a:chExt cx="2245" cy="545"/>
          </a:xfrm>
        </p:grpSpPr>
        <p:pic>
          <p:nvPicPr>
            <p:cNvPr id="13" name="图片 12" descr="Milesight-Logo(white)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50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14" name="直接连接符 13"/>
            <p:cNvCxnSpPr/>
            <p:nvPr>
              <p:custDataLst>
                <p:tags r:id="rId51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19" name="文本框 18"/>
          <p:cNvSpPr txBox="1"/>
          <p:nvPr/>
        </p:nvSpPr>
        <p:spPr>
          <a:xfrm>
            <a:off x="6742430" y="4862830"/>
            <a:ext cx="4462145" cy="1191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1400" b="1" i="0" dirty="0">
                <a:solidFill>
                  <a:srgbClr val="404040"/>
                </a:solidFill>
                <a:effectLst/>
                <a:latin typeface="Roboto" charset="0"/>
                <a:ea typeface="Roboto" charset="0"/>
                <a:cs typeface="Roboto" charset="0"/>
              </a:rPr>
              <a:t>· Real-Time Target Detection</a:t>
            </a:r>
            <a:endParaRPr lang="en-US" altLang="zh-CN" sz="1400" b="1" i="0" dirty="0">
              <a:solidFill>
                <a:srgbClr val="404040"/>
              </a:solidFill>
              <a:effectLst/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400" dirty="0">
                <a:solidFill>
                  <a:srgbClr val="595959"/>
                </a:solidFill>
                <a:latin typeface="Roboto" charset="0"/>
                <a:ea typeface="Roboto" charset="0"/>
                <a:sym typeface="+mn-ea"/>
              </a:rPr>
              <a:t>On the platform, you can see tracking boxes around detected people and vehicles.</a:t>
            </a:r>
            <a:endParaRPr lang="en-US" altLang="zh-CN" sz="1400" dirty="0">
              <a:solidFill>
                <a:srgbClr val="595959"/>
              </a:solidFill>
              <a:latin typeface="Roboto" charset="0"/>
              <a:ea typeface="Roboto" charset="0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400" b="1" dirty="0">
                <a:solidFill>
                  <a:srgbClr val="404040"/>
                </a:solidFill>
                <a:effectLst/>
                <a:latin typeface="Roboto" charset="0"/>
                <a:ea typeface="Roboto" charset="0"/>
                <a:cs typeface="Roboto" charset="0"/>
                <a:sym typeface="+mn-ea"/>
              </a:rPr>
              <a:t>· Get camera alerts</a:t>
            </a:r>
            <a:r>
              <a:rPr lang="en-US" altLang="zh-CN" sz="1400" dirty="0">
                <a:solidFill>
                  <a:srgbClr val="595959"/>
                </a:solidFill>
                <a:latin typeface="Roboto" charset="0"/>
                <a:ea typeface="Roboto" charset="0"/>
                <a:sym typeface="+mn-ea"/>
              </a:rPr>
              <a:t> for VCA events.</a:t>
            </a:r>
            <a:endParaRPr lang="zh-CN" altLang="en-US" sz="1400"/>
          </a:p>
          <a:p>
            <a:pPr>
              <a:lnSpc>
                <a:spcPct val="120000"/>
              </a:lnSpc>
            </a:pPr>
            <a:endParaRPr lang="en-US" altLang="zh-CN" sz="1400" dirty="0">
              <a:solidFill>
                <a:srgbClr val="595959"/>
              </a:solidFill>
              <a:latin typeface="Roboto" charset="0"/>
              <a:ea typeface="Roboto" charset="0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400" b="1" i="0" dirty="0">
              <a:solidFill>
                <a:srgbClr val="595959"/>
              </a:solidFill>
              <a:effectLst/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2">
            <a:biLevel thresh="50000"/>
            <a:lum bright="100000" contrast="100000"/>
          </a:blip>
          <a:stretch>
            <a:fillRect/>
          </a:stretch>
        </p:blipFill>
        <p:spPr>
          <a:xfrm>
            <a:off x="10323195" y="534670"/>
            <a:ext cx="1315720" cy="302895"/>
          </a:xfrm>
          <a:prstGeom prst="rect">
            <a:avLst/>
          </a:prstGeom>
          <a:ln>
            <a:noFill/>
          </a:ln>
        </p:spPr>
      </p:pic>
      <p:pic>
        <p:nvPicPr>
          <p:cNvPr id="8" name="tracking_20250422_17575304_20250422_18012187">
            <a:hlinkClick r:id="" action="ppaction://media"/>
          </p:cNvPr>
          <p:cNvPicPr/>
          <p:nvPr>
            <a:videoFile r:link="rId53"/>
            <p:extLst>
              <p:ext uri="{DAA4B4D4-6D71-4841-9C94-3DE7FCFB9230}">
                <p14:media xmlns:p14="http://schemas.microsoft.com/office/powerpoint/2010/main" r:embed="rId54"/>
              </p:ext>
            </p:extLst>
            <p:custDataLst>
              <p:tags r:id="rId55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6430645" y="1911350"/>
            <a:ext cx="4975860" cy="24110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077835" y="4356100"/>
            <a:ext cx="280860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solidFill>
                  <a:schemeClr val="bg1">
                    <a:lumMod val="65000"/>
                  </a:schemeClr>
                </a:solidFill>
                <a:latin typeface="Roboto" charset="0"/>
                <a:cs typeface="Roboto" charset="0"/>
              </a:rPr>
              <a:t>(Click to Play the Video)</a:t>
            </a:r>
            <a:endParaRPr lang="en-US" altLang="zh-CN" sz="1200">
              <a:solidFill>
                <a:schemeClr val="bg1">
                  <a:lumMod val="65000"/>
                </a:schemeClr>
              </a:solidFill>
              <a:latin typeface="Roboto" charset="0"/>
              <a:cs typeface="Roboto" charset="0"/>
            </a:endParaRPr>
          </a:p>
        </p:txBody>
      </p:sp>
    </p:spTree>
    <p:custDataLst>
      <p:tags r:id="rId57"/>
    </p:custDataLst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9" name="组合 48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35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rgbClr val="99A2B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rgbClr val="99A2B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sp>
        <p:nvSpPr>
          <p:cNvPr id="27" name="矩形 26"/>
          <p:cNvSpPr/>
          <p:nvPr>
            <p:custDataLst>
              <p:tags r:id="rId1"/>
            </p:custDataLst>
          </p:nvPr>
        </p:nvSpPr>
        <p:spPr>
          <a:xfrm>
            <a:off x="0" y="0"/>
            <a:ext cx="12192635" cy="3226435"/>
          </a:xfrm>
          <a:prstGeom prst="rect">
            <a:avLst/>
          </a:prstGeom>
          <a:gradFill>
            <a:gsLst>
              <a:gs pos="0">
                <a:srgbClr val="0299F4"/>
              </a:gs>
              <a:gs pos="75000">
                <a:srgbClr val="235FA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Roboto" charset="0"/>
            </a:endParaRPr>
          </a:p>
        </p:txBody>
      </p:sp>
      <p:pic>
        <p:nvPicPr>
          <p:cNvPr id="73" name="图片 72" descr="PPT封面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alphaModFix amt="42000"/>
          </a:blip>
          <a:srcRect t="59145" b="2954"/>
          <a:stretch>
            <a:fillRect/>
          </a:stretch>
        </p:blipFill>
        <p:spPr>
          <a:xfrm>
            <a:off x="0" y="0"/>
            <a:ext cx="12192000" cy="3227070"/>
          </a:xfrm>
          <a:prstGeom prst="rect">
            <a:avLst/>
          </a:prstGeom>
        </p:spPr>
      </p:pic>
      <p:pic>
        <p:nvPicPr>
          <p:cNvPr id="81" name="图片 80" descr="电池电量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1666716" y="3227070"/>
            <a:ext cx="277495" cy="277495"/>
          </a:xfrm>
          <a:prstGeom prst="rect">
            <a:avLst/>
          </a:prstGeom>
        </p:spPr>
      </p:pic>
      <p:pic>
        <p:nvPicPr>
          <p:cNvPr id="83" name="图片 82" descr="证书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92116" y="4582160"/>
            <a:ext cx="280670" cy="280670"/>
          </a:xfrm>
          <a:prstGeom prst="rect">
            <a:avLst/>
          </a:prstGeom>
        </p:spPr>
      </p:pic>
      <p:sp>
        <p:nvSpPr>
          <p:cNvPr id="12" name="标题 87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727075" y="577850"/>
            <a:ext cx="8418195" cy="4635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chemeClr val="bg1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Integration with </a:t>
            </a:r>
            <a:endParaRPr lang="en-US" altLang="zh-CN" sz="3200" cap="all" spc="-50" dirty="0">
              <a:solidFill>
                <a:schemeClr val="bg1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chemeClr val="bg1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Milesight ANPR camera</a:t>
            </a:r>
            <a:endParaRPr lang="en-US" altLang="zh-CN" sz="3200" cap="all" spc="-50" dirty="0">
              <a:solidFill>
                <a:schemeClr val="bg1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  <a:p>
            <a:pPr lvl="0" algn="l">
              <a:buClrTx/>
              <a:buSzTx/>
              <a:buFontTx/>
            </a:pPr>
            <a:endParaRPr lang="en-US" altLang="zh-CN" sz="3200" cap="all" spc="-50" dirty="0">
              <a:solidFill>
                <a:schemeClr val="bg1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sp>
        <p:nvSpPr>
          <p:cNvPr id="39" name="圆角矩形 38"/>
          <p:cNvSpPr/>
          <p:nvPr>
            <p:custDataLst>
              <p:tags r:id="rId9"/>
            </p:custDataLst>
          </p:nvPr>
        </p:nvSpPr>
        <p:spPr>
          <a:xfrm>
            <a:off x="549275" y="1758315"/>
            <a:ext cx="11090275" cy="4506595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1027430" y="2086610"/>
            <a:ext cx="5252085" cy="911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20000"/>
              </a:lnSpc>
            </a:pPr>
            <a:r>
              <a:rPr lang="en-US" altLang="zh-CN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rPr>
              <a:t>Milesight's Intelligent Traffic Camera, deeply integrated with G</a:t>
            </a:r>
            <a:r>
              <a:rPr lang="en-US" altLang="zh-CN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rPr>
              <a:t>enetec, detects traffic events, and offers intelligent features for effective traffic management and road safety.</a:t>
            </a:r>
            <a:endParaRPr lang="en-US" altLang="zh-CN" sz="1400" b="0" i="0" dirty="0">
              <a:solidFill>
                <a:schemeClr val="bg2">
                  <a:lumMod val="25000"/>
                </a:schemeClr>
              </a:solidFill>
              <a:effectLst/>
              <a:latin typeface="Roboto" charset="0"/>
              <a:ea typeface="Roboto" charset="0"/>
              <a:cs typeface="Roboto" charset="0"/>
            </a:endParaRPr>
          </a:p>
          <a:p>
            <a:pPr>
              <a:lnSpc>
                <a:spcPct val="120000"/>
              </a:lnSpc>
            </a:pPr>
            <a:endParaRPr lang="en-US" altLang="zh-CN" sz="1400" b="0" i="0" dirty="0">
              <a:solidFill>
                <a:schemeClr val="bg2">
                  <a:lumMod val="25000"/>
                </a:schemeClr>
              </a:solidFill>
              <a:effectLst/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97" name="圆角矩形 96"/>
          <p:cNvSpPr/>
          <p:nvPr/>
        </p:nvSpPr>
        <p:spPr>
          <a:xfrm flipH="1">
            <a:off x="1027430" y="5022215"/>
            <a:ext cx="5068570" cy="827405"/>
          </a:xfrm>
          <a:prstGeom prst="roundRect">
            <a:avLst>
              <a:gd name="adj" fmla="val 9090"/>
            </a:avLst>
          </a:prstGeom>
          <a:solidFill>
            <a:srgbClr val="99A2B1">
              <a:alpha val="10000"/>
            </a:srgbClr>
          </a:solidFill>
          <a:ln>
            <a:solidFill>
              <a:srgbClr val="99A2B1">
                <a:alpha val="20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1027430" y="5235575"/>
            <a:ext cx="5068570" cy="5683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en-US" altLang="zh-CN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rPr>
              <a:t>Receive </a:t>
            </a:r>
            <a:r>
              <a:rPr lang="en-US" altLang="zh-CN" sz="1400" b="1" i="0" dirty="0">
                <a:solidFill>
                  <a:schemeClr val="bg2">
                    <a:lumMod val="2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rPr>
              <a:t>specific event triggers</a:t>
            </a:r>
            <a:r>
              <a:rPr lang="en-US" altLang="zh-CN" sz="1400" b="0" i="0" dirty="0">
                <a:solidFill>
                  <a:schemeClr val="bg2">
                    <a:lumMod val="25000"/>
                  </a:schemeClr>
                </a:solidFill>
                <a:effectLst/>
                <a:latin typeface="Roboto" charset="0"/>
                <a:ea typeface="Roboto" charset="0"/>
                <a:cs typeface="Roboto" charset="0"/>
              </a:rPr>
              <a:t> in Genetec Security Center.</a:t>
            </a:r>
            <a:endParaRPr lang="en-US" altLang="zh-CN" sz="1400" b="0" i="0" dirty="0">
              <a:solidFill>
                <a:schemeClr val="bg2">
                  <a:lumMod val="25000"/>
                </a:schemeClr>
              </a:solidFill>
              <a:effectLst/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216343" y="3178175"/>
            <a:ext cx="2501583" cy="311785"/>
            <a:chOff x="1918" y="5409"/>
            <a:chExt cx="3940" cy="491"/>
          </a:xfrm>
        </p:grpSpPr>
        <p:pic>
          <p:nvPicPr>
            <p:cNvPr id="78" name="图片 77" descr="图片15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918" y="5411"/>
              <a:ext cx="603" cy="489"/>
            </a:xfrm>
            <a:prstGeom prst="rect">
              <a:avLst/>
            </a:prstGeom>
          </p:spPr>
        </p:pic>
        <p:sp>
          <p:nvSpPr>
            <p:cNvPr id="54" name="TextBox 57"/>
            <p:cNvSpPr txBox="1"/>
            <p:nvPr>
              <p:custDataLst>
                <p:tags r:id="rId12"/>
              </p:custDataLst>
            </p:nvPr>
          </p:nvSpPr>
          <p:spPr>
            <a:xfrm>
              <a:off x="2694" y="5409"/>
              <a:ext cx="3163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l"/>
              <a:r>
                <a:rPr lang="en-US" altLang="zh-CN" sz="12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Non-Plate Recognition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16660" y="4361815"/>
            <a:ext cx="2548890" cy="275590"/>
            <a:chOff x="1843" y="6436"/>
            <a:chExt cx="4014" cy="434"/>
          </a:xfrm>
        </p:grpSpPr>
        <p:pic>
          <p:nvPicPr>
            <p:cNvPr id="79" name="图片 78" descr="图片16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1843" y="6466"/>
              <a:ext cx="752" cy="280"/>
            </a:xfrm>
            <a:prstGeom prst="rect">
              <a:avLst/>
            </a:prstGeom>
          </p:spPr>
        </p:pic>
        <p:sp>
          <p:nvSpPr>
            <p:cNvPr id="5" name="TextBox 57"/>
            <p:cNvSpPr txBox="1"/>
            <p:nvPr>
              <p:custDataLst>
                <p:tags r:id="rId15"/>
              </p:custDataLst>
            </p:nvPr>
          </p:nvSpPr>
          <p:spPr>
            <a:xfrm>
              <a:off x="2694" y="6436"/>
              <a:ext cx="3163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l"/>
              <a:r>
                <a:rPr lang="en-US" altLang="zh-CN" sz="12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Reverse Driving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16660" y="3694430"/>
            <a:ext cx="2500630" cy="384175"/>
            <a:chOff x="1954" y="7311"/>
            <a:chExt cx="3938" cy="605"/>
          </a:xfrm>
        </p:grpSpPr>
        <p:pic>
          <p:nvPicPr>
            <p:cNvPr id="80" name="图片 79" descr="图片17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954" y="7311"/>
              <a:ext cx="530" cy="605"/>
            </a:xfrm>
            <a:prstGeom prst="rect">
              <a:avLst/>
            </a:prstGeom>
          </p:spPr>
        </p:pic>
        <p:sp>
          <p:nvSpPr>
            <p:cNvPr id="9" name="TextBox 57"/>
            <p:cNvSpPr txBox="1"/>
            <p:nvPr>
              <p:custDataLst>
                <p:tags r:id="rId18"/>
              </p:custDataLst>
            </p:nvPr>
          </p:nvSpPr>
          <p:spPr>
            <a:xfrm>
              <a:off x="2729" y="7447"/>
              <a:ext cx="3163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l"/>
              <a:r>
                <a:rPr lang="en-US" altLang="zh-CN" sz="1200" dirty="0">
                  <a:solidFill>
                    <a:schemeClr val="bg2">
                      <a:lumMod val="25000"/>
                    </a:schemeClr>
                  </a:solidFill>
                  <a:latin typeface="Roboto" charset="0"/>
                  <a:ea typeface="Roboto" charset="0"/>
                  <a:cs typeface="Roboto" charset="0"/>
                </a:rPr>
                <a:t>Speed Detection</a:t>
              </a:r>
              <a:endParaRPr lang="en-US" altLang="zh-CN" sz="12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091305" y="3124200"/>
            <a:ext cx="396240" cy="396240"/>
            <a:chOff x="1723" y="7733"/>
            <a:chExt cx="624" cy="624"/>
          </a:xfrm>
        </p:grpSpPr>
        <p:sp>
          <p:nvSpPr>
            <p:cNvPr id="67" name="圆角矩形 66"/>
            <p:cNvSpPr/>
            <p:nvPr/>
          </p:nvSpPr>
          <p:spPr>
            <a:xfrm>
              <a:off x="1723" y="7733"/>
              <a:ext cx="624" cy="624"/>
            </a:xfrm>
            <a:prstGeom prst="roundRect">
              <a:avLst/>
            </a:prstGeom>
            <a:solidFill>
              <a:srgbClr val="235FA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pic>
          <p:nvPicPr>
            <p:cNvPr id="13" name="图片 12" descr="图片19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836" y="7850"/>
              <a:ext cx="397" cy="389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4096385" y="3740785"/>
            <a:ext cx="396240" cy="396240"/>
            <a:chOff x="4189" y="7733"/>
            <a:chExt cx="624" cy="624"/>
          </a:xfrm>
        </p:grpSpPr>
        <p:sp>
          <p:nvSpPr>
            <p:cNvPr id="69" name="圆角矩形 68"/>
            <p:cNvSpPr/>
            <p:nvPr/>
          </p:nvSpPr>
          <p:spPr>
            <a:xfrm>
              <a:off x="4189" y="7733"/>
              <a:ext cx="624" cy="624"/>
            </a:xfrm>
            <a:prstGeom prst="roundRect">
              <a:avLst/>
            </a:prstGeom>
            <a:solidFill>
              <a:srgbClr val="0299F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pic>
          <p:nvPicPr>
            <p:cNvPr id="14" name="图片 13" descr="图片20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4302" y="7846"/>
              <a:ext cx="397" cy="397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099560" y="4381500"/>
            <a:ext cx="396240" cy="396240"/>
            <a:chOff x="6665" y="7733"/>
            <a:chExt cx="624" cy="624"/>
          </a:xfrm>
        </p:grpSpPr>
        <p:sp>
          <p:nvSpPr>
            <p:cNvPr id="71" name="圆角矩形 70"/>
            <p:cNvSpPr/>
            <p:nvPr/>
          </p:nvSpPr>
          <p:spPr>
            <a:xfrm>
              <a:off x="6665" y="7733"/>
              <a:ext cx="624" cy="624"/>
            </a:xfrm>
            <a:prstGeom prst="roundRect">
              <a:avLst/>
            </a:prstGeom>
            <a:solidFill>
              <a:srgbClr val="30C58E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pic>
          <p:nvPicPr>
            <p:cNvPr id="15" name="图片 14" descr="图片2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6778" y="7846"/>
              <a:ext cx="397" cy="397"/>
            </a:xfrm>
            <a:prstGeom prst="rect">
              <a:avLst/>
            </a:prstGeom>
          </p:spPr>
        </p:pic>
      </p:grpSp>
      <p:sp>
        <p:nvSpPr>
          <p:cNvPr id="16" name="TextBox 57"/>
          <p:cNvSpPr txBox="1"/>
          <p:nvPr>
            <p:custDataLst>
              <p:tags r:id="rId25"/>
            </p:custDataLst>
          </p:nvPr>
        </p:nvSpPr>
        <p:spPr>
          <a:xfrm>
            <a:off x="4525645" y="3114040"/>
            <a:ext cx="11525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White List Management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2" name="TextBox 57"/>
          <p:cNvSpPr txBox="1"/>
          <p:nvPr>
            <p:custDataLst>
              <p:tags r:id="rId26"/>
            </p:custDataLst>
          </p:nvPr>
        </p:nvSpPr>
        <p:spPr>
          <a:xfrm>
            <a:off x="4519295" y="3735705"/>
            <a:ext cx="11525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Black List Management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algn="l"/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3" name="TextBox 57"/>
          <p:cNvSpPr txBox="1"/>
          <p:nvPr>
            <p:custDataLst>
              <p:tags r:id="rId27"/>
            </p:custDataLst>
          </p:nvPr>
        </p:nvSpPr>
        <p:spPr>
          <a:xfrm>
            <a:off x="4526915" y="4357370"/>
            <a:ext cx="115252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/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Roboto" charset="0"/>
                <a:ea typeface="Roboto" charset="0"/>
                <a:cs typeface="Roboto" charset="0"/>
              </a:rPr>
              <a:t>Visitor List Management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algn="l"/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679815" y="504190"/>
            <a:ext cx="1425575" cy="346075"/>
            <a:chOff x="1465" y="718"/>
            <a:chExt cx="2245" cy="545"/>
          </a:xfrm>
        </p:grpSpPr>
        <p:pic>
          <p:nvPicPr>
            <p:cNvPr id="25" name="图片 24" descr="Milesight-Logo(white)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9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26" name="直接连接符 25"/>
            <p:cNvCxnSpPr/>
            <p:nvPr>
              <p:custDataLst>
                <p:tags r:id="rId30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31">
            <a:biLevel thresh="50000"/>
            <a:lum bright="100000" contrast="100000"/>
          </a:blip>
          <a:stretch>
            <a:fillRect/>
          </a:stretch>
        </p:blipFill>
        <p:spPr>
          <a:xfrm>
            <a:off x="10323195" y="534670"/>
            <a:ext cx="1315720" cy="302895"/>
          </a:xfrm>
          <a:prstGeom prst="rect">
            <a:avLst/>
          </a:prstGeom>
          <a:ln>
            <a:noFill/>
          </a:ln>
        </p:spPr>
      </p:pic>
      <p:cxnSp>
        <p:nvCxnSpPr>
          <p:cNvPr id="2" name="直接连接符 1"/>
          <p:cNvCxnSpPr/>
          <p:nvPr>
            <p:custDataLst>
              <p:tags r:id="rId32"/>
            </p:custDataLst>
          </p:nvPr>
        </p:nvCxnSpPr>
        <p:spPr>
          <a:xfrm flipH="1" flipV="1">
            <a:off x="3578543" y="3150235"/>
            <a:ext cx="9525" cy="152273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368415" y="2571115"/>
            <a:ext cx="4903470" cy="28117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矩形 20"/>
          <p:cNvSpPr/>
          <p:nvPr>
            <p:custDataLst>
              <p:tags r:id="rId1"/>
            </p:custDataLst>
          </p:nvPr>
        </p:nvSpPr>
        <p:spPr>
          <a:xfrm>
            <a:off x="7862570" y="635"/>
            <a:ext cx="4330065" cy="6857365"/>
          </a:xfrm>
          <a:prstGeom prst="rect">
            <a:avLst/>
          </a:prstGeom>
          <a:gradFill>
            <a:gsLst>
              <a:gs pos="0">
                <a:srgbClr val="235FA5"/>
              </a:gs>
              <a:gs pos="100000">
                <a:srgbClr val="047BCE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861935" y="1270"/>
            <a:ext cx="4330065" cy="6856730"/>
          </a:xfrm>
          <a:prstGeom prst="rect">
            <a:avLst/>
          </a:prstGeom>
          <a:blipFill rotWithShape="1">
            <a:blip r:embed="rId2">
              <a:alphaModFix amt="10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27685" y="6259830"/>
            <a:ext cx="11663680" cy="481330"/>
            <a:chOff x="831" y="9858"/>
            <a:chExt cx="18368" cy="758"/>
          </a:xfrm>
        </p:grpSpPr>
        <p:sp>
          <p:nvSpPr>
            <p:cNvPr id="57" name="灯片编号占位符 7"/>
            <p:cNvSpPr>
              <a:spLocks noGrp="1"/>
            </p:cNvSpPr>
            <p:nvPr/>
          </p:nvSpPr>
          <p:spPr>
            <a:xfrm flipH="1">
              <a:off x="16423" y="9858"/>
              <a:ext cx="2777" cy="759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WeblySleek UI Semilight" panose="020B0402040204020203" charset="-122"/>
                  <a:ea typeface="思源黑体 CN Regular" panose="020B0500000000000000" charset="-122"/>
                  <a:cs typeface="WeblySleek UI Semilight" panose="020B0402040204020203" charset="-122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sz="1000">
                  <a:solidFill>
                    <a:schemeClr val="bg1"/>
                  </a:solidFill>
                  <a:latin typeface="Roboto" charset="0"/>
                  <a:cs typeface="Roboto" charset="0"/>
                </a:rPr>
                <a:t>Make Sensing Matter</a:t>
              </a:r>
              <a:endParaRPr lang="en-US" sz="1000">
                <a:solidFill>
                  <a:schemeClr val="bg1"/>
                </a:solidFill>
                <a:latin typeface="Roboto" charset="0"/>
                <a:cs typeface="Roboto" charset="0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831" y="10177"/>
              <a:ext cx="341" cy="142"/>
              <a:chOff x="15692" y="9953"/>
              <a:chExt cx="721" cy="301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15692" y="9953"/>
                <a:ext cx="301" cy="301"/>
              </a:xfrm>
              <a:prstGeom prst="ellipse">
                <a:avLst/>
              </a:prstGeom>
              <a:solidFill>
                <a:srgbClr val="C7D2E2"/>
              </a:solidFill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16112" y="9953"/>
                <a:ext cx="301" cy="301"/>
              </a:xfrm>
              <a:prstGeom prst="ellipse">
                <a:avLst/>
              </a:prstGeom>
              <a:noFill/>
              <a:ln w="12700" cmpd="sng">
                <a:solidFill>
                  <a:srgbClr val="C7D2E2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Roboto" charset="0"/>
                </a:endParaRPr>
              </a:p>
            </p:txBody>
          </p:sp>
        </p:grpSp>
      </p:grpSp>
      <p:sp>
        <p:nvSpPr>
          <p:cNvPr id="48" name="圆角矩形 47"/>
          <p:cNvSpPr/>
          <p:nvPr>
            <p:custDataLst>
              <p:tags r:id="rId3"/>
            </p:custDataLst>
          </p:nvPr>
        </p:nvSpPr>
        <p:spPr>
          <a:xfrm>
            <a:off x="549275" y="2254250"/>
            <a:ext cx="11090275" cy="3505200"/>
          </a:xfrm>
          <a:prstGeom prst="roundRect">
            <a:avLst>
              <a:gd name="adj" fmla="val 3285"/>
            </a:avLst>
          </a:prstGeom>
          <a:solidFill>
            <a:schemeClr val="bg1"/>
          </a:solidFill>
          <a:ln>
            <a:noFill/>
          </a:ln>
          <a:effectLst>
            <a:outerShdw blurRad="2921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Roboto" charset="0"/>
                <a:ea typeface="Roboto" charset="0"/>
                <a:cs typeface="Roboto" charset="0"/>
              </a:rPr>
              <a:t>[图片]</a:t>
            </a:r>
            <a:endParaRPr lang="zh-CN" altLang="en-US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4" name="圆角矩形 63"/>
          <p:cNvSpPr/>
          <p:nvPr/>
        </p:nvSpPr>
        <p:spPr>
          <a:xfrm>
            <a:off x="6477000" y="2784475"/>
            <a:ext cx="4883785" cy="2517775"/>
          </a:xfrm>
          <a:prstGeom prst="roundRect">
            <a:avLst>
              <a:gd name="adj" fmla="val 4894"/>
            </a:avLst>
          </a:prstGeom>
          <a:solidFill>
            <a:srgbClr val="F8F9FB"/>
          </a:solidFill>
          <a:ln>
            <a:solidFill>
              <a:srgbClr val="99A2B1">
                <a:alpha val="20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Roboto" charset="0"/>
            </a:endParaRPr>
          </a:p>
        </p:txBody>
      </p:sp>
      <p:sp>
        <p:nvSpPr>
          <p:cNvPr id="90" name="TextBox 8"/>
          <p:cNvSpPr txBox="1"/>
          <p:nvPr>
            <p:custDataLst>
              <p:tags r:id="rId4"/>
            </p:custDataLst>
          </p:nvPr>
        </p:nvSpPr>
        <p:spPr>
          <a:xfrm>
            <a:off x="869315" y="2926080"/>
            <a:ext cx="5368925" cy="208788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 anchorCtr="0">
            <a:noAutofit/>
          </a:bodyPr>
          <a:lstStyle>
            <a:defPPr>
              <a:defRPr lang="zh-CN"/>
            </a:defPPr>
            <a:lvl1pPr algn="ctr">
              <a:defRPr sz="6000" b="1" spc="200">
                <a:blipFill>
                  <a:blip r:embed="rId5"/>
                  <a:stretch>
                    <a:fillRect/>
                  </a:stretch>
                </a:blip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defRPr>
            </a:lvl1pPr>
          </a:lstStyle>
          <a:p>
            <a:pPr indent="0" algn="l">
              <a:lnSpc>
                <a:spcPct val="12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en-US" altLang="zh-CN" sz="1400" spc="0" dirty="0">
                <a:solidFill>
                  <a:srgbClr val="404040"/>
                </a:solidFill>
                <a:latin typeface="Roboto" charset="0"/>
                <a:ea typeface="Roboto" charset="0"/>
                <a:sym typeface="+mn-ea"/>
              </a:rPr>
              <a:t>Ensure Recording Integrity</a:t>
            </a:r>
            <a:endParaRPr lang="en-US" altLang="zh-CN" sz="1400" i="0" spc="0" dirty="0">
              <a:solidFill>
                <a:srgbClr val="404040"/>
              </a:solidFill>
              <a:latin typeface="Roboto" charset="0"/>
              <a:ea typeface="Roboto" charset="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b="0" spc="0" dirty="0">
                <a:solidFill>
                  <a:srgbClr val="595959"/>
                </a:solidFill>
                <a:latin typeface="Roboto" charset="0"/>
                <a:ea typeface="Roboto" charset="0"/>
                <a:sym typeface="+mn-ea"/>
              </a:rPr>
              <a:t>Play recordings from the camera's SD card to fill gaps caused by VMS server disconnections.</a:t>
            </a:r>
            <a:endParaRPr lang="en-US" altLang="zh-CN" sz="1400" b="0" spc="0" dirty="0">
              <a:solidFill>
                <a:srgbClr val="595959"/>
              </a:solidFill>
              <a:latin typeface="Roboto" charset="0"/>
              <a:ea typeface="Roboto" charset="0"/>
              <a:sym typeface="+mn-ea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1400" b="0" dirty="0">
              <a:solidFill>
                <a:schemeClr val="bg2">
                  <a:lumMod val="25000"/>
                </a:schemeClr>
              </a:solidFill>
              <a:effectLst/>
              <a:latin typeface="Roboto" charset="0"/>
              <a:ea typeface="Roboto" charset="0"/>
              <a:cs typeface="Roboto" charset="0"/>
              <a:sym typeface="+mn-ea"/>
            </a:endParaRPr>
          </a:p>
          <a:p>
            <a:pPr indent="0" algn="l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400" spc="0" dirty="0">
                <a:solidFill>
                  <a:srgbClr val="404040"/>
                </a:solidFill>
                <a:latin typeface="Roboto" charset="0"/>
                <a:ea typeface="Roboto" charset="0"/>
                <a:sym typeface="+mn-ea"/>
              </a:rPr>
              <a:t>Automatic Recovery from SD Backup</a:t>
            </a:r>
            <a:endParaRPr lang="en-US" altLang="zh-CN" sz="1400" i="0" spc="0" dirty="0">
              <a:solidFill>
                <a:srgbClr val="404040"/>
              </a:solidFill>
              <a:latin typeface="Roboto" charset="0"/>
              <a:ea typeface="Roboto" charset="0"/>
            </a:endParaRPr>
          </a:p>
          <a:p>
            <a:pPr marL="285750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400" b="0" spc="0" dirty="0">
                <a:solidFill>
                  <a:srgbClr val="595959"/>
                </a:solidFill>
                <a:latin typeface="Roboto" charset="0"/>
                <a:ea typeface="Roboto" charset="0"/>
                <a:sym typeface="+mn-ea"/>
              </a:rPr>
              <a:t>Automatically recover missing recordings from the camera's SD card when disconnected from the Genetec server.</a:t>
            </a:r>
            <a:endParaRPr lang="en-US" altLang="zh-CN" sz="1400" b="0" i="0" spc="0" dirty="0">
              <a:solidFill>
                <a:srgbClr val="595959"/>
              </a:solidFill>
              <a:latin typeface="Roboto" charset="0"/>
              <a:ea typeface="Roboto" charset="0"/>
            </a:endParaRPr>
          </a:p>
          <a:p>
            <a:pPr indent="0"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400" b="0" i="0" kern="0" spc="0" dirty="0">
              <a:solidFill>
                <a:srgbClr val="595959"/>
              </a:solidFill>
              <a:effectLst/>
              <a:uFillTx/>
              <a:latin typeface="Roboto" charset="0"/>
              <a:ea typeface="Roboto" charset="0"/>
              <a:cs typeface="Roboto" charset="0"/>
              <a:sym typeface="Arial" panose="020B0604020202020204" pitchFamily="34" charset="0"/>
            </a:endParaRPr>
          </a:p>
        </p:txBody>
      </p:sp>
      <p:sp>
        <p:nvSpPr>
          <p:cNvPr id="63" name="标题 87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727075" y="574040"/>
            <a:ext cx="9701530" cy="56324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rgbClr val="265B9E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DATA SECURITY WITH EDGE</a:t>
            </a:r>
            <a:endParaRPr lang="en-US" altLang="zh-CN" sz="3200" cap="all" spc="-50" dirty="0">
              <a:solidFill>
                <a:srgbClr val="265B9E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altLang="zh-CN" sz="3200" cap="all" spc="-50" dirty="0">
                <a:solidFill>
                  <a:srgbClr val="265B9E"/>
                </a:solidFill>
                <a:effectLst/>
                <a:uFillTx/>
                <a:latin typeface="Roboto" charset="0"/>
                <a:ea typeface="Roboto" charset="0"/>
                <a:cs typeface="Roboto" charset="0"/>
                <a:sym typeface="+mn-ea"/>
              </a:rPr>
              <a:t>RECORDING and anr</a:t>
            </a:r>
            <a:endParaRPr lang="en-US" altLang="zh-CN" sz="3200" cap="all" spc="-50" dirty="0">
              <a:solidFill>
                <a:srgbClr val="265B9E"/>
              </a:solidFill>
              <a:effectLst/>
              <a:uFillTx/>
              <a:latin typeface="Roboto" charset="0"/>
              <a:ea typeface="Roboto" charset="0"/>
              <a:cs typeface="Roboto" charset="0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679815" y="504190"/>
            <a:ext cx="1425575" cy="346075"/>
            <a:chOff x="1465" y="718"/>
            <a:chExt cx="2245" cy="545"/>
          </a:xfrm>
        </p:grpSpPr>
        <p:pic>
          <p:nvPicPr>
            <p:cNvPr id="61" name="图片 60" descr="Milesight-Logo(white)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465" y="718"/>
              <a:ext cx="1983" cy="545"/>
            </a:xfrm>
            <a:prstGeom prst="rect">
              <a:avLst/>
            </a:prstGeom>
          </p:spPr>
        </p:pic>
        <p:cxnSp>
          <p:nvCxnSpPr>
            <p:cNvPr id="65" name="直接连接符 64"/>
            <p:cNvCxnSpPr/>
            <p:nvPr>
              <p:custDataLst>
                <p:tags r:id="rId9"/>
              </p:custDataLst>
            </p:nvPr>
          </p:nvCxnSpPr>
          <p:spPr>
            <a:xfrm>
              <a:off x="3710" y="821"/>
              <a:ext cx="0" cy="36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10">
            <a:biLevel thresh="50000"/>
            <a:lum bright="100000" contrast="100000"/>
          </a:blip>
          <a:stretch>
            <a:fillRect/>
          </a:stretch>
        </p:blipFill>
        <p:spPr>
          <a:xfrm>
            <a:off x="10271760" y="534670"/>
            <a:ext cx="1315720" cy="302895"/>
          </a:xfrm>
          <a:prstGeom prst="rect">
            <a:avLst/>
          </a:prstGeom>
          <a:ln>
            <a:noFill/>
          </a:ln>
        </p:spPr>
      </p:pic>
      <p:grpSp>
        <p:nvGrpSpPr>
          <p:cNvPr id="75" name="组合 74"/>
          <p:cNvGrpSpPr>
            <a:grpSpLocks noChangeAspect="1"/>
          </p:cNvGrpSpPr>
          <p:nvPr/>
        </p:nvGrpSpPr>
        <p:grpSpPr>
          <a:xfrm rot="0">
            <a:off x="6580469" y="3297085"/>
            <a:ext cx="4150880" cy="1476845"/>
            <a:chOff x="427" y="7259"/>
            <a:chExt cx="5771" cy="2053"/>
          </a:xfrm>
        </p:grpSpPr>
        <p:cxnSp>
          <p:nvCxnSpPr>
            <p:cNvPr id="76" name="直接连接符 75"/>
            <p:cNvCxnSpPr/>
            <p:nvPr/>
          </p:nvCxnSpPr>
          <p:spPr>
            <a:xfrm flipV="1">
              <a:off x="2163" y="8488"/>
              <a:ext cx="992" cy="0"/>
            </a:xfrm>
            <a:prstGeom prst="line">
              <a:avLst/>
            </a:prstGeom>
            <a:ln>
              <a:solidFill>
                <a:srgbClr val="235FA5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V="1">
              <a:off x="3631" y="8475"/>
              <a:ext cx="948" cy="16"/>
            </a:xfrm>
            <a:prstGeom prst="straightConnector1">
              <a:avLst/>
            </a:prstGeom>
            <a:ln>
              <a:solidFill>
                <a:srgbClr val="235FA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84" name="椭圆 83"/>
            <p:cNvSpPr/>
            <p:nvPr/>
          </p:nvSpPr>
          <p:spPr>
            <a:xfrm>
              <a:off x="1385" y="7259"/>
              <a:ext cx="933" cy="915"/>
            </a:xfrm>
            <a:prstGeom prst="ellipse">
              <a:avLst/>
            </a:prstGeom>
            <a:noFill/>
            <a:ln>
              <a:solidFill>
                <a:srgbClr val="30C58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sp>
          <p:nvSpPr>
            <p:cNvPr id="85" name="矩形 84"/>
            <p:cNvSpPr/>
            <p:nvPr/>
          </p:nvSpPr>
          <p:spPr>
            <a:xfrm>
              <a:off x="1555" y="7864"/>
              <a:ext cx="506" cy="3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pic>
          <p:nvPicPr>
            <p:cNvPr id="86" name="图片 85" descr="close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28" y="8255"/>
              <a:ext cx="457" cy="457"/>
            </a:xfrm>
            <a:prstGeom prst="rect">
              <a:avLst/>
            </a:prstGeom>
          </p:spPr>
        </p:pic>
        <p:pic>
          <p:nvPicPr>
            <p:cNvPr id="87" name="图片 86" descr="B6601大筒型V2_AF变焦.1652"/>
            <p:cNvPicPr>
              <a:picLocks noChangeAspect="1"/>
            </p:cNvPicPr>
            <p:nvPr/>
          </p:nvPicPr>
          <p:blipFill>
            <a:blip r:embed="rId13"/>
            <a:srcRect l="24741" t="9805" r="20234" b="21616"/>
            <a:stretch>
              <a:fillRect/>
            </a:stretch>
          </p:blipFill>
          <p:spPr>
            <a:xfrm>
              <a:off x="427" y="7556"/>
              <a:ext cx="1771" cy="132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8" name="直角三角形 87"/>
            <p:cNvSpPr/>
            <p:nvPr/>
          </p:nvSpPr>
          <p:spPr>
            <a:xfrm rot="1200000">
              <a:off x="2009" y="8042"/>
              <a:ext cx="159" cy="145"/>
            </a:xfrm>
            <a:prstGeom prst="rtTriangle">
              <a:avLst/>
            </a:prstGeom>
            <a:solidFill>
              <a:srgbClr val="30C58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Roboto" charset="0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1327" y="7481"/>
              <a:ext cx="1159" cy="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200">
                  <a:latin typeface="Roboto" charset="0"/>
                  <a:cs typeface="Roboto" charset="0"/>
                </a:rPr>
                <a:t>SD Card</a:t>
              </a:r>
              <a:endParaRPr lang="en-US" altLang="zh-CN" sz="1200">
                <a:latin typeface="Roboto" charset="0"/>
                <a:cs typeface="Roboto" charset="0"/>
              </a:endParaRPr>
            </a:p>
          </p:txBody>
        </p:sp>
        <p:cxnSp>
          <p:nvCxnSpPr>
            <p:cNvPr id="91" name="直接箭头连接符 90"/>
            <p:cNvCxnSpPr/>
            <p:nvPr/>
          </p:nvCxnSpPr>
          <p:spPr>
            <a:xfrm>
              <a:off x="2553" y="7595"/>
              <a:ext cx="1962" cy="512"/>
            </a:xfrm>
            <a:prstGeom prst="straightConnector1">
              <a:avLst/>
            </a:prstGeom>
            <a:ln>
              <a:solidFill>
                <a:srgbClr val="30C58E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2" name="圆角矩形标注 91"/>
            <p:cNvSpPr/>
            <p:nvPr/>
          </p:nvSpPr>
          <p:spPr>
            <a:xfrm>
              <a:off x="2541" y="7259"/>
              <a:ext cx="3657" cy="452"/>
            </a:xfrm>
            <a:prstGeom prst="wedgeRoundRectCallout">
              <a:avLst>
                <a:gd name="adj1" fmla="val 4938"/>
                <a:gd name="adj2" fmla="val 94676"/>
                <a:gd name="adj3" fmla="val 16667"/>
              </a:avLst>
            </a:prstGeom>
            <a:solidFill>
              <a:srgbClr val="30C58E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latin typeface="Roboto" charset="0"/>
                  <a:cs typeface="Roboto" charset="0"/>
                </a:rPr>
                <a:t>Recorded Data Transmission Back</a:t>
              </a:r>
              <a:endParaRPr lang="en-US" altLang="zh-CN" sz="1200">
                <a:latin typeface="Roboto" charset="0"/>
                <a:cs typeface="Roboto" charset="0"/>
              </a:endParaRPr>
            </a:p>
          </p:txBody>
        </p:sp>
        <p:sp>
          <p:nvSpPr>
            <p:cNvPr id="93" name="圆角矩形标注 92"/>
            <p:cNvSpPr/>
            <p:nvPr/>
          </p:nvSpPr>
          <p:spPr>
            <a:xfrm rot="10800000">
              <a:off x="2060" y="8868"/>
              <a:ext cx="2882" cy="442"/>
            </a:xfrm>
            <a:prstGeom prst="wedgeRoundRectCallout">
              <a:avLst>
                <a:gd name="adj1" fmla="val 3351"/>
                <a:gd name="adj2" fmla="val 85000"/>
                <a:gd name="adj3" fmla="val 16667"/>
              </a:avLst>
            </a:prstGeom>
            <a:solidFill>
              <a:srgbClr val="235FA5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1000">
                <a:cs typeface="Roboto" charset="0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2068" y="8929"/>
              <a:ext cx="2874" cy="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Roboto" charset="0"/>
                  <a:cs typeface="Roboto" charset="0"/>
                </a:rPr>
                <a:t>Network Breaks Down</a:t>
              </a:r>
              <a:endParaRPr lang="en-US" altLang="zh-CN" sz="1200">
                <a:solidFill>
                  <a:schemeClr val="bg1"/>
                </a:solidFill>
                <a:latin typeface="Roboto" charset="0"/>
                <a:cs typeface="Roboto" charset="0"/>
              </a:endParaRPr>
            </a:p>
          </p:txBody>
        </p:sp>
      </p:grpSp>
      <p:pic>
        <p:nvPicPr>
          <p:cNvPr id="98" name="图片 9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50730" y="3955415"/>
            <a:ext cx="1518285" cy="3498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799,&quot;width&quot;:19200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799,&quot;width&quot;:19200}"/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3918*1898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14.xml><?xml version="1.0" encoding="utf-8"?>
<p:tagLst xmlns:p="http://schemas.openxmlformats.org/presentationml/2006/main">
  <p:tag name="KSO_WM_SPECIAL_SOURCE" val="bdnull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UNIT_PLACING_PICTURE_USER_VIEWPORT" val="{&quot;height&quot;:10799,&quot;width&quot;:19200}"/>
  <p:tag name="KSO_WM_BEAUTIFY_FLAG" val=""/>
</p:tagLst>
</file>

<file path=ppt/tags/tag1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118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119.xml><?xml version="1.0" encoding="utf-8"?>
<p:tagLst xmlns:p="http://schemas.openxmlformats.org/presentationml/2006/main">
  <p:tag name="picid" val="{266f22cb-0631-433e-a10f-e539ae9c70c6}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picid" val="{a3f9f78a-c928-435e-983e-1b13afc7ddff}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picid" val="{3fcc3c48-73e9-481a-ac80-17adfd1ea7c5}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picid" val="{e31af075-7958-4d3e-bfe8-d1bde8bfdaf0}"/>
</p:tagLst>
</file>

<file path=ppt/tags/tag126.xml><?xml version="1.0" encoding="utf-8"?>
<p:tagLst xmlns:p="http://schemas.openxmlformats.org/presentationml/2006/main">
  <p:tag name="picid" val="{02faccff-08c2-464e-b0aa-2b4adec13156}"/>
</p:tagLst>
</file>

<file path=ppt/tags/tag127.xml><?xml version="1.0" encoding="utf-8"?>
<p:tagLst xmlns:p="http://schemas.openxmlformats.org/presentationml/2006/main">
  <p:tag name="picid" val="{499de882-eda6-46f0-b77b-479c8916ffc3}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136.xml><?xml version="1.0" encoding="utf-8"?>
<p:tagLst xmlns:p="http://schemas.openxmlformats.org/presentationml/2006/main">
  <p:tag name="KSO_WM_BEAUTIFY_FLAG" val=""/>
  <p:tag name="KSO_WM_DIAGRAM_VIRTUALLY_FRAME" val="{&quot;height&quot;:232.9,&quot;left&quot;:79.5,&quot;top&quot;:193.2,&quot;width&quot;:812.1250393700788}"/>
</p:tagLst>
</file>

<file path=ppt/tags/tag1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UNIT_PLACING_PICTURE_USER_VIEWPORT" val="{&quot;height&quot;:10799,&quot;width&quot;:19200}"/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DIAGRAM_VIRTUALLY_FRAME" val="{&quot;height&quot;:320.9094401756312,&quot;left&quot;:52.5,&quot;top&quot;:156.4,&quot;width&quot;:863.8735178323299}"/>
</p:tagLst>
</file>

<file path=ppt/tags/tag146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47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48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49.xml><?xml version="1.0" encoding="utf-8"?>
<p:tagLst xmlns:p="http://schemas.openxmlformats.org/presentationml/2006/main">
  <p:tag name="KSO_WM_DIAGRAM_VIRTUALLY_FRAME" val="{&quot;height&quot;:320.9094401756312,&quot;left&quot;:52.5,&quot;top&quot;:156.4,&quot;width&quot;:863.8735178323299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150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51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52.xml><?xml version="1.0" encoding="utf-8"?>
<p:tagLst xmlns:p="http://schemas.openxmlformats.org/presentationml/2006/main">
  <p:tag name="KSO_WM_DIAGRAM_VIRTUALLY_FRAME" val="{&quot;height&quot;:320.9094401756312,&quot;left&quot;:52.5,&quot;top&quot;:156.4,&quot;width&quot;:863.8735178323299}"/>
</p:tagLst>
</file>

<file path=ppt/tags/tag153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54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55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56.xml><?xml version="1.0" encoding="utf-8"?>
<p:tagLst xmlns:p="http://schemas.openxmlformats.org/presentationml/2006/main">
  <p:tag name="KSO_WM_DIAGRAM_VIRTUALLY_FRAME" val="{&quot;height&quot;:320.9094401756312,&quot;left&quot;:52.5,&quot;top&quot;:156.4,&quot;width&quot;:863.8735178323299}"/>
</p:tagLst>
</file>

<file path=ppt/tags/tag157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58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59.xml><?xml version="1.0" encoding="utf-8"?>
<p:tagLst xmlns:p="http://schemas.openxmlformats.org/presentationml/2006/main">
  <p:tag name="KSO_WM_DIAGRAM_VIRTUALLY_FRAME" val="{&quot;height&quot;:320.9094401756312,&quot;left&quot;:52.5,&quot;top&quot;:156.4,&quot;width&quot;:863.8735178323299}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61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62.xml><?xml version="1.0" encoding="utf-8"?>
<p:tagLst xmlns:p="http://schemas.openxmlformats.org/presentationml/2006/main">
  <p:tag name="KSO_WM_DIAGRAM_VIRTUALLY_FRAME" val="{&quot;height&quot;:281.2,&quot;left&quot;:61.55,&quot;top&quot;:156.4,&quot;width&quot;:837.45}"/>
</p:tagLst>
</file>

<file path=ppt/tags/tag163.xml><?xml version="1.0" encoding="utf-8"?>
<p:tagLst xmlns:p="http://schemas.openxmlformats.org/presentationml/2006/main">
  <p:tag name="KSO_WM_BEAUTIFY_FLAG" val=""/>
  <p:tag name="KSO_WM_DIAGRAM_VIRTUALLY_FRAME" val="{&quot;height&quot;:281.2,&quot;left&quot;:61.55,&quot;top&quot;:156.4,&quot;width&quot;:837.45}"/>
</p:tagLst>
</file>

<file path=ppt/tags/tag164.xml><?xml version="1.0" encoding="utf-8"?>
<p:tagLst xmlns:p="http://schemas.openxmlformats.org/presentationml/2006/main">
  <p:tag name="KSO_WM_BEAUTIFY_FLAG" val=""/>
  <p:tag name="KSO_WM_DIAGRAM_VIRTUALLY_FRAME" val="{&quot;height&quot;:281.2,&quot;left&quot;:61.55,&quot;top&quot;:156.4,&quot;width&quot;:837.45}"/>
</p:tagLst>
</file>

<file path=ppt/tags/tag165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66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67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68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69.xml><?xml version="1.0" encoding="utf-8"?>
<p:tagLst xmlns:p="http://schemas.openxmlformats.org/presentationml/2006/main">
  <p:tag name="KSO_WM_BEAUTIFY_FLAG" val=""/>
  <p:tag name="KSO_WM_DIAGRAM_VIRTUALLY_FRAME" val="{&quot;height&quot;:320.9094401756312,&quot;left&quot;:52.5,&quot;top&quot;:156.4,&quot;width&quot;:863.8735178323299}"/>
</p:tagLst>
</file>

<file path=ppt/tags/tag17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70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1"/>
  <p:tag name="KSO_WM_UNIT_ID" val="custom20231805_1*i*1"/>
  <p:tag name="KSO_WM_TEMPLATE_CATEGORY" val="custom"/>
  <p:tag name="KSO_WM_TEMPLATE_INDEX" val="20231805"/>
  <p:tag name="KSO_WM_UNIT_LAYERLEVEL" val="1"/>
  <p:tag name="KSO_WM_TAG_VERSION" val="3.0"/>
  <p:tag name="KSO_WM_BEAUTIFY_FLAG" val="#wm#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SPECIAL_SOURCE" val="bdnull"/>
</p:tagLst>
</file>

<file path=ppt/tags/tag180.xml><?xml version="1.0" encoding="utf-8"?>
<p:tagLst xmlns:p="http://schemas.openxmlformats.org/presentationml/2006/main">
  <p:tag name="KSO_WM_UNIT_PLACING_PICTURE_USER_VIEWPORT" val="{&quot;height&quot;:10799,&quot;width&quot;:19200}"/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83.xml><?xml version="1.0" encoding="utf-8"?>
<p:tagLst xmlns:p="http://schemas.openxmlformats.org/presentationml/2006/main">
  <p:tag name="KSO_WM_UNIT_PIC_EFFECT" val="1"/>
  <p:tag name="KSO_WM_UNIT_PLACING_PICTURE_USER_VIEWPORT" val="{&quot;height&quot;:5881,&quot;width&quot;:7122}"/>
</p:tagLst>
</file>

<file path=ppt/tags/tag1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40479640_1*i*1"/>
  <p:tag name="KSO_WM_TEMPLATE_CATEGORY" val="custom"/>
  <p:tag name="KSO_WM_TEMPLATE_INDEX" val="40479640"/>
  <p:tag name="KSO_WM_UNIT_LAYERLEVEL" val="1"/>
  <p:tag name="KSO_WM_TAG_VERSION" val="3.0"/>
  <p:tag name="KSO_WM_UNIT_PIC_EFFECT" val="1"/>
</p:tagLst>
</file>

<file path=ppt/tags/tag1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custom40479640_1*i*2"/>
  <p:tag name="KSO_WM_TEMPLATE_CATEGORY" val="custom"/>
  <p:tag name="KSO_WM_TEMPLATE_INDEX" val="40479640"/>
  <p:tag name="KSO_WM_UNIT_LAYERLEVEL" val="1"/>
  <p:tag name="KSO_WM_TAG_VERSION" val="3.0"/>
  <p:tag name="KSO_WM_UNIT_PIC_EFFECT" val="1"/>
</p:tagLst>
</file>

<file path=ppt/tags/tag186.xml><?xml version="1.0" encoding="utf-8"?>
<p:tagLst xmlns:p="http://schemas.openxmlformats.org/presentationml/2006/main">
  <p:tag name="KSO_WM_BEAUTIFY_FLAG" val="#wm#"/>
  <p:tag name="KSO_WM_UNIT_VALUE" val="1416*23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40_1*d*1"/>
  <p:tag name="KSO_WM_TEMPLATE_CATEGORY" val="custom"/>
  <p:tag name="KSO_WM_TEMPLATE_INDEX" val="40479640"/>
  <p:tag name="KSO_WM_UNIT_LAYERLEVEL" val="1"/>
  <p:tag name="KSO_WM_TAG_VERSION" val="3.0"/>
  <p:tag name="KSO_WM_UNIT_PIC_EFFECT" val="1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i"/>
  <p:tag name="KSO_WM_UNIT_INDEX" val="1"/>
  <p:tag name="KSO_WM_UNIT_ID" val="custom20231805_1*i*1"/>
  <p:tag name="KSO_WM_TEMPLATE_CATEGORY" val="custom"/>
  <p:tag name="KSO_WM_TEMPLATE_INDEX" val="20231805"/>
  <p:tag name="KSO_WM_UNIT_LAYERLEVEL" val="1"/>
  <p:tag name="KSO_WM_TAG_VERSION" val="3.0"/>
  <p:tag name="KSO_WM_BEAUTIFY_FLAG" val="#wm#"/>
  <p:tag name="KSO_WM_UNIT_FILL_FORE_SCHEMECOLOR_INDEX" val="1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20.xml><?xml version="1.0" encoding="utf-8"?>
<p:tagLst xmlns:p="http://schemas.openxmlformats.org/presentationml/2006/main">
  <p:tag name="KSO_WM_UNIT_PLACING_PICTURE_USER_VIEWPORT" val="{&quot;height&quot;:10799,&quot;width&quot;:19200}"/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240.xml><?xml version="1.0" encoding="utf-8"?>
<p:tagLst xmlns:p="http://schemas.openxmlformats.org/presentationml/2006/main">
  <p:tag name="RESOURCE_RECORD_KEY" val="{&quot;29&quot;:[50052708],&quot;65&quot;:[20205081]}"/>
</p:tagLst>
</file>

<file path=ppt/tags/tag25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27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29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203.15,&quot;left&quot;:578.1,&quot;top&quot;:278.6,&quot;width&quot;:347.25}"/>
</p:tagLst>
</file>

<file path=ppt/tags/tag31.xml><?xml version="1.0" encoding="utf-8"?>
<p:tagLst xmlns:p="http://schemas.openxmlformats.org/presentationml/2006/main">
  <p:tag name="KSO_WM_DIAGRAM_VIRTUALLY_FRAME" val="{&quot;height&quot;:203.15,&quot;left&quot;:578.1,&quot;top&quot;:278.6,&quot;width&quot;:347.25}"/>
</p:tagLst>
</file>

<file path=ppt/tags/tag32.xml><?xml version="1.0" encoding="utf-8"?>
<p:tagLst xmlns:p="http://schemas.openxmlformats.org/presentationml/2006/main">
  <p:tag name="KSO_WM_DIAGRAM_VIRTUALLY_FRAME" val="{&quot;height&quot;:203.15,&quot;left&quot;:578.1,&quot;top&quot;:278.6,&quot;width&quot;:347.25}"/>
</p:tagLst>
</file>

<file path=ppt/tags/tag33.xml><?xml version="1.0" encoding="utf-8"?>
<p:tagLst xmlns:p="http://schemas.openxmlformats.org/presentationml/2006/main">
  <p:tag name="KSO_WM_DIAGRAM_VIRTUALLY_FRAME" val="{&quot;height&quot;:203.15,&quot;left&quot;:578.1,&quot;top&quot;:278.6,&quot;width&quot;:347.25}"/>
</p:tagLst>
</file>

<file path=ppt/tags/tag34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35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PLACING_PICTURE_USER_VIEWPORT" val="{&quot;height&quot;:10799,&quot;width&quot;:19200}"/>
  <p:tag name="KSO_WM_BEAUTIFY_FLAG" val="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92.7,&quot;left&quot;:14,&quot;top&quot;:107.9,&quot;width&quot;:911.6}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425.35,&quot;left&quot;:79.5,&quot;top&quot;:90.6,&quot;width&quot;:812.1250393700788}"/>
</p:tagLst>
</file>

<file path=ppt/tags/tag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43.xml><?xml version="1.0" encoding="utf-8"?>
<p:tagLst xmlns:p="http://schemas.openxmlformats.org/presentationml/2006/main">
  <p:tag name="KSO_WM_BEAUTIFY_FLAG" val=""/>
  <p:tag name="KSO_WM_DIAGRAM_VIRTUALLY_FRAME" val="{&quot;height&quot;:425.35,&quot;left&quot;:79.5,&quot;top&quot;:90.6,&quot;width&quot;:812.1250393700788}"/>
</p:tagLst>
</file>

<file path=ppt/tags/tag44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45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48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49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1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2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3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4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5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6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7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8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59.xml><?xml version="1.0" encoding="utf-8"?>
<p:tagLst xmlns:p="http://schemas.openxmlformats.org/presentationml/2006/main">
  <p:tag name="KSO_WM_DIAGRAM_VIRTUALLY_FRAME" val="{&quot;height&quot;:425.35,&quot;left&quot;:79.5,&quot;top&quot;:90.6,&quot;width&quot;:812.1250393700788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62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65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66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67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68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69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71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72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73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74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75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76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77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KSO_WM_BEAUTIFY_FLAG" val=""/>
  <p:tag name="KSO_WM_DIAGRAM_VIRTUALLY_FRAME" val="{&quot;height&quot;:392.7,&quot;left&quot;:14,&quot;top&quot;:107.9,&quot;width&quot;:911.6}"/>
</p:tagLst>
</file>

<file path=ppt/tags/tag8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392.7,&quot;left&quot;:14,&quot;top&quot;:107.9,&quot;width&quot;:911.6}"/>
</p:tagLst>
</file>

<file path=ppt/tags/tag81.xml><?xml version="1.0" encoding="utf-8"?>
<p:tagLst xmlns:p="http://schemas.openxmlformats.org/presentationml/2006/main">
  <p:tag name="KSO_WM_DIAGRAM_VIRTUALLY_FRAME" val="{&quot;height&quot;:392.7,&quot;left&quot;:14,&quot;top&quot;:107.9,&quot;width&quot;:911.6}"/>
</p:tagLst>
</file>

<file path=ppt/tags/tag82.xml><?xml version="1.0" encoding="utf-8"?>
<p:tagLst xmlns:p="http://schemas.openxmlformats.org/presentationml/2006/main">
  <p:tag name="KSO_WM_DIAGRAM_VIRTUALLY_FRAME" val="{&quot;height&quot;:360.25,&quot;left&quot;:14,&quot;top&quot;:134.35,&quot;width&quot;:911.6}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  <p:tag name="KSO_WM_DIAGRAM_VIRTUALLY_FRAME" val="{&quot;height&quot;:394.6,&quot;left&quot;:42.05,&quot;top&quot;:97.2,&quot;width&quot;:889.25}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86.xml><?xml version="1.0" encoding="utf-8"?>
<p:tagLst xmlns:p="http://schemas.openxmlformats.org/presentationml/2006/main">
  <p:tag name="KSO_WM_DIAGRAM_VIRTUALLY_FRAME" val="{&quot;height&quot;:386.7,&quot;left&quot;:14,&quot;top&quot;:107.9,&quot;width&quot;:911.6}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392.7,&quot;left&quot;:14,&quot;top&quot;:107.9,&quot;width&quot;:911.6}"/>
</p:tagLst>
</file>

<file path=ppt/tags/tag88.xml><?xml version="1.0" encoding="utf-8"?>
<p:tagLst xmlns:p="http://schemas.openxmlformats.org/presentationml/2006/main">
  <p:tag name="KSO_WM_DIAGRAM_VIRTUALLY_FRAME" val="{&quot;height&quot;:386.7,&quot;left&quot;:14,&quot;top&quot;:107.9,&quot;width&quot;:911.6}"/>
</p:tagLst>
</file>

<file path=ppt/tags/tag8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  <p:tag name="KSO_WM_SPECIAL_SOURCE" val="bdnull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UNIT_PLACING_PICTURE_USER_VIEWPORT" val="{&quot;height&quot;:10799,&quot;width&quot;:19200}"/>
  <p:tag name="KSO_WM_BEAUTIFY_FLAG" val="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"/>
</p:tagLst>
</file>

<file path=ppt/tags/tag94.xml><?xml version="1.0" encoding="utf-8"?>
<p:tagLst xmlns:p="http://schemas.openxmlformats.org/presentationml/2006/main">
  <p:tag name="KSO_WM_BEAUTIFY_FLAG" val=""/>
  <p:tag name="KSO_WM_DIAGRAM_VIRTUALLY_FRAME" val="{&quot;height&quot;:360.25,&quot;left&quot;:14,&quot;top&quot;:134.35,&quot;width&quot;:911.6}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3935</Words>
  <Application>WPS 演示</Application>
  <PresentationFormat>宽屏</PresentationFormat>
  <Paragraphs>344</Paragraphs>
  <Slides>14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9" baseType="lpstr">
      <vt:lpstr>Arial</vt:lpstr>
      <vt:lpstr>宋体</vt:lpstr>
      <vt:lpstr>Wingdings</vt:lpstr>
      <vt:lpstr>Roboto</vt:lpstr>
      <vt:lpstr>思源黑体 CN Heavy</vt:lpstr>
      <vt:lpstr>WeblySleek UI Semilight</vt:lpstr>
      <vt:lpstr>思源黑体 CN Regular</vt:lpstr>
      <vt:lpstr>Arial</vt:lpstr>
      <vt:lpstr>Roboto</vt:lpstr>
      <vt:lpstr>等线</vt:lpstr>
      <vt:lpstr>微软雅黑</vt:lpstr>
      <vt:lpstr>Arial Unicode MS</vt:lpstr>
      <vt:lpstr>等线 Light</vt:lpstr>
      <vt:lpstr>Calibri</vt:lpstr>
      <vt:lpstr>Office 主题​​</vt:lpstr>
      <vt:lpstr>milesight &amp; GENETEC Integration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Alex Lin</dc:creator>
  <cp:lastModifiedBy>1婧</cp:lastModifiedBy>
  <cp:revision>262</cp:revision>
  <dcterms:created xsi:type="dcterms:W3CDTF">2024-11-20T03:54:00Z</dcterms:created>
  <dcterms:modified xsi:type="dcterms:W3CDTF">2025-06-25T07:12:21Z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CF8DE368B3AA49B38240302B3E4D3F56_13</vt:lpwstr>
  </property>
  <property fmtid="{D5CDD505-2E9C-101B-9397-08002B2CF9AE}" pid="3" name="KSOProductBuildVer">
    <vt:lpwstr>2052-12.1.0.21541</vt:lpwstr>
  </property>
</Properties>
</file>